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297" r:id="rId36"/>
    <p:sldId id="298" r:id="rId37"/>
    <p:sldId id="299" r:id="rId38"/>
    <p:sldId id="300" r:id="rId39"/>
    <p:sldId id="301" r:id="rId40"/>
    <p:sldId id="302" r:id="rId41"/>
    <p:sldId id="303" r:id="rId42"/>
    <p:sldId id="304" r:id="rId43"/>
    <p:sldId id="305" r:id="rId44"/>
    <p:sldId id="306" r:id="rId45"/>
    <p:sldId id="307" r:id="rId46"/>
    <p:sldId id="308" r:id="rId47"/>
    <p:sldId id="309" r:id="rId48"/>
    <p:sldId id="310" r:id="rId49"/>
    <p:sldId id="311" r:id="rId50"/>
    <p:sldId id="312" r:id="rId51"/>
    <p:sldId id="313" r:id="rId52"/>
    <p:sldId id="314" r:id="rId53"/>
    <p:sldId id="315" r:id="rId54"/>
    <p:sldId id="316" r:id="rId55"/>
    <p:sldId id="317" r:id="rId56"/>
    <p:sldId id="318" r:id="rId57"/>
    <p:sldId id="319" r:id="rId58"/>
    <p:sldId id="320" r:id="rId59"/>
    <p:sldId id="321" r:id="rId60"/>
    <p:sldId id="322" r:id="rId61"/>
    <p:sldId id="323" r:id="rId62"/>
    <p:sldId id="324" r:id="rId63"/>
    <p:sldId id="325" r:id="rId64"/>
    <p:sldId id="326" r:id="rId65"/>
    <p:sldId id="327" r:id="rId66"/>
    <p:sldId id="328" r:id="rId67"/>
    <p:sldId id="329" r:id="rId68"/>
    <p:sldId id="330" r:id="rId69"/>
    <p:sldId id="331" r:id="rId70"/>
    <p:sldId id="332" r:id="rId71"/>
    <p:sldId id="333" r:id="rId72"/>
    <p:sldId id="334" r:id="rId73"/>
    <p:sldId id="335" r:id="rId74"/>
    <p:sldId id="336" r:id="rId75"/>
    <p:sldId id="337" r:id="rId76"/>
    <p:sldId id="338" r:id="rId77"/>
    <p:sldId id="339" r:id="rId78"/>
    <p:sldId id="340" r:id="rId79"/>
    <p:sldId id="341" r:id="rId80"/>
    <p:sldId id="342" r:id="rId81"/>
    <p:sldId id="343" r:id="rId82"/>
    <p:sldId id="344" r:id="rId83"/>
    <p:sldId id="345" r:id="rId84"/>
    <p:sldId id="346" r:id="rId85"/>
    <p:sldId id="347" r:id="rId86"/>
    <p:sldId id="348" r:id="rId87"/>
  </p:sldIdLst>
  <p:sldSz cx="4610100" cy="3460750"/>
  <p:notesSz cx="4610100" cy="34607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54" d="100"/>
          <a:sy n="154" d="100"/>
        </p:scale>
        <p:origin x="138" y="7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heme" Target="theme/theme1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7294" y="1025794"/>
            <a:ext cx="3915511" cy="549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22373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91440">
              <a:lnSpc>
                <a:spcPct val="100000"/>
              </a:lnSpc>
              <a:spcBef>
                <a:spcPts val="219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rgbClr val="F9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2373A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91440">
              <a:lnSpc>
                <a:spcPct val="100000"/>
              </a:lnSpc>
              <a:spcBef>
                <a:spcPts val="219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rgbClr val="F9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91440">
              <a:lnSpc>
                <a:spcPct val="100000"/>
              </a:lnSpc>
              <a:spcBef>
                <a:spcPts val="219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rgbClr val="F9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91440">
              <a:lnSpc>
                <a:spcPct val="100000"/>
              </a:lnSpc>
              <a:spcBef>
                <a:spcPts val="219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91440">
              <a:lnSpc>
                <a:spcPct val="100000"/>
              </a:lnSpc>
              <a:spcBef>
                <a:spcPts val="219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4608004" y="0"/>
                </a:moveTo>
                <a:lnTo>
                  <a:pt x="0" y="0"/>
                </a:lnTo>
                <a:lnTo>
                  <a:pt x="0" y="3456000"/>
                </a:lnTo>
                <a:lnTo>
                  <a:pt x="4608004" y="3456000"/>
                </a:lnTo>
                <a:lnTo>
                  <a:pt x="4608004" y="0"/>
                </a:lnTo>
                <a:close/>
              </a:path>
            </a:pathLst>
          </a:custGeom>
          <a:solidFill>
            <a:srgbClr val="F9F9F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7370" y="76375"/>
            <a:ext cx="3459479" cy="2076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1" i="0">
                <a:solidFill>
                  <a:srgbClr val="F9F9F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0791" y="688858"/>
            <a:ext cx="3917315" cy="21228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22373A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8/3/2022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361129" y="3191529"/>
            <a:ext cx="196862" cy="1739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" b="0" i="0">
                <a:solidFill>
                  <a:srgbClr val="22373A"/>
                </a:solidFill>
                <a:latin typeface="Trebuchet MS"/>
                <a:cs typeface="Trebuchet MS"/>
              </a:defRPr>
            </a:lvl1pPr>
          </a:lstStyle>
          <a:p>
            <a:pPr marL="91440">
              <a:lnSpc>
                <a:spcPct val="100000"/>
              </a:lnSpc>
              <a:spcBef>
                <a:spcPts val="219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" Target="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" Target="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" Target="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5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" Target="slide68.xml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22800"/>
              </a:lnSpc>
              <a:spcBef>
                <a:spcPts val="90"/>
              </a:spcBef>
            </a:pPr>
            <a:r>
              <a:rPr dirty="0"/>
              <a:t>IADS</a:t>
            </a:r>
            <a:r>
              <a:rPr spc="85" dirty="0"/>
              <a:t> </a:t>
            </a:r>
            <a:r>
              <a:rPr dirty="0"/>
              <a:t>Summer</a:t>
            </a:r>
            <a:r>
              <a:rPr spc="90" dirty="0"/>
              <a:t> </a:t>
            </a:r>
            <a:r>
              <a:rPr spc="-25" dirty="0"/>
              <a:t>School:</a:t>
            </a:r>
            <a:r>
              <a:rPr spc="245" dirty="0"/>
              <a:t> </a:t>
            </a:r>
            <a:r>
              <a:rPr dirty="0"/>
              <a:t>Day</a:t>
            </a:r>
            <a:r>
              <a:rPr spc="85" dirty="0"/>
              <a:t> </a:t>
            </a:r>
            <a:r>
              <a:rPr dirty="0"/>
              <a:t>1.</a:t>
            </a:r>
            <a:r>
              <a:rPr spc="245" dirty="0"/>
              <a:t> </a:t>
            </a:r>
            <a:r>
              <a:rPr dirty="0"/>
              <a:t>Introduction</a:t>
            </a:r>
            <a:r>
              <a:rPr spc="90" dirty="0"/>
              <a:t> </a:t>
            </a:r>
            <a:r>
              <a:rPr spc="-25" dirty="0"/>
              <a:t>to </a:t>
            </a:r>
            <a:r>
              <a:rPr dirty="0"/>
              <a:t>the</a:t>
            </a:r>
            <a:r>
              <a:rPr spc="75" dirty="0"/>
              <a:t> </a:t>
            </a:r>
            <a:r>
              <a:rPr spc="-45" dirty="0"/>
              <a:t>Bayesian</a:t>
            </a:r>
            <a:r>
              <a:rPr spc="80" dirty="0"/>
              <a:t> </a:t>
            </a:r>
            <a:r>
              <a:rPr spc="-10" dirty="0"/>
              <a:t>Framework</a:t>
            </a:r>
          </a:p>
        </p:txBody>
      </p:sp>
      <p:sp>
        <p:nvSpPr>
          <p:cNvPr id="3" name="object 3"/>
          <p:cNvSpPr/>
          <p:nvPr/>
        </p:nvSpPr>
        <p:spPr>
          <a:xfrm>
            <a:off x="359994" y="1818913"/>
            <a:ext cx="3888104" cy="5080"/>
          </a:xfrm>
          <a:custGeom>
            <a:avLst/>
            <a:gdLst/>
            <a:ahLst/>
            <a:cxnLst/>
            <a:rect l="l" t="t" r="r" b="b"/>
            <a:pathLst>
              <a:path w="3888104" h="5080">
                <a:moveTo>
                  <a:pt x="0" y="5060"/>
                </a:moveTo>
                <a:lnTo>
                  <a:pt x="0" y="0"/>
                </a:lnTo>
                <a:lnTo>
                  <a:pt x="3888051" y="0"/>
                </a:lnTo>
                <a:lnTo>
                  <a:pt x="3888051" y="5060"/>
                </a:lnTo>
                <a:lnTo>
                  <a:pt x="0" y="5060"/>
                </a:lnTo>
                <a:close/>
              </a:path>
            </a:pathLst>
          </a:custGeom>
          <a:solidFill>
            <a:srgbClr val="EB801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3128" y="2112396"/>
            <a:ext cx="1588135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solidFill>
                  <a:srgbClr val="22373A"/>
                </a:solidFill>
                <a:latin typeface="Tahoma"/>
                <a:cs typeface="Tahoma"/>
              </a:rPr>
              <a:t>A.D.F.</a:t>
            </a:r>
            <a:r>
              <a:rPr sz="10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000" spc="-25" dirty="0">
                <a:solidFill>
                  <a:srgbClr val="22373A"/>
                </a:solidFill>
                <a:latin typeface="Tahoma"/>
                <a:cs typeface="Tahoma"/>
              </a:rPr>
              <a:t>Clarke</a:t>
            </a:r>
            <a:r>
              <a:rPr sz="10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Tahoma"/>
                <a:cs typeface="Tahoma"/>
              </a:rPr>
              <a:t>&amp;</a:t>
            </a:r>
            <a:r>
              <a:rPr sz="10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000" dirty="0">
                <a:solidFill>
                  <a:srgbClr val="22373A"/>
                </a:solidFill>
                <a:latin typeface="Tahoma"/>
                <a:cs typeface="Tahoma"/>
              </a:rPr>
              <a:t>A.E.</a:t>
            </a:r>
            <a:r>
              <a:rPr sz="10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000" spc="-25" dirty="0">
                <a:solidFill>
                  <a:srgbClr val="22373A"/>
                </a:solidFill>
                <a:latin typeface="Tahoma"/>
                <a:cs typeface="Tahoma"/>
              </a:rPr>
              <a:t>Hughes</a:t>
            </a:r>
            <a:endParaRPr sz="10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440313" y="3207117"/>
            <a:ext cx="79375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55" dirty="0"/>
              <a:t>Bayesian</a:t>
            </a:r>
            <a:r>
              <a:rPr spc="-10" dirty="0"/>
              <a:t> </a:t>
            </a:r>
            <a:r>
              <a:rPr spc="-30" dirty="0"/>
              <a:t>Statistics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219"/>
              </a:spcBef>
            </a:pPr>
            <a:r>
              <a:rPr dirty="0"/>
              <a:t>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893773"/>
            <a:ext cx="3913504" cy="17551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35255">
              <a:lnSpc>
                <a:spcPct val="118000"/>
              </a:lnSpc>
              <a:spcBef>
                <a:spcPts val="100"/>
              </a:spcBef>
            </a:pP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Bayesian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approaches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older,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but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they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typically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require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more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computational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power,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they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only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recently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become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popular.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0195" algn="l"/>
              </a:tabLst>
            </a:pP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Parameters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treated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random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variables.</a:t>
            </a:r>
            <a:endParaRPr sz="1100">
              <a:latin typeface="Tahoma"/>
              <a:cs typeface="Tahoma"/>
            </a:endParaRPr>
          </a:p>
          <a:p>
            <a:pPr marL="289560" marR="5080" indent="-177165">
              <a:lnSpc>
                <a:spcPct val="118000"/>
              </a:lnSpc>
              <a:spcBef>
                <a:spcPts val="680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Fitting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model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involves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estimating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your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parameters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hold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different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values.</a:t>
            </a:r>
            <a:endParaRPr sz="1100">
              <a:latin typeface="Tahoma"/>
              <a:cs typeface="Tahoma"/>
            </a:endParaRPr>
          </a:p>
          <a:p>
            <a:pPr marL="12700" marR="260350" indent="99695">
              <a:lnSpc>
                <a:spcPct val="169400"/>
              </a:lnSpc>
              <a:buChar char="•"/>
              <a:tabLst>
                <a:tab pos="290195" algn="l"/>
              </a:tabLst>
            </a:pP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Less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focus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true/false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more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uncertainty.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Personally,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20" dirty="0">
                <a:solidFill>
                  <a:srgbClr val="22373A"/>
                </a:solidFill>
                <a:latin typeface="Tahoma"/>
                <a:cs typeface="Tahoma"/>
              </a:rPr>
              <a:t>I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feel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far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more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appropriate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framework.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179705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25" dirty="0">
                <a:solidFill>
                  <a:srgbClr val="F9F9F9"/>
                </a:solidFill>
                <a:latin typeface="Arial"/>
                <a:cs typeface="Arial"/>
              </a:rPr>
              <a:t>Uncertainty</a:t>
            </a:r>
            <a:r>
              <a:rPr sz="1200" b="1" spc="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35" dirty="0">
                <a:solidFill>
                  <a:srgbClr val="F9F9F9"/>
                </a:solidFill>
                <a:latin typeface="Arial"/>
                <a:cs typeface="Arial"/>
              </a:rPr>
              <a:t>is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Important!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9994" y="621551"/>
            <a:ext cx="3888047" cy="2187612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363446" y="2956387"/>
            <a:ext cx="188087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b="1" spc="-20" dirty="0">
                <a:solidFill>
                  <a:srgbClr val="22373A"/>
                </a:solidFill>
                <a:latin typeface="Arial"/>
                <a:cs typeface="Arial"/>
              </a:rPr>
              <a:t>Figure</a:t>
            </a:r>
            <a:r>
              <a:rPr sz="1000" b="1" spc="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000" b="1" dirty="0">
                <a:solidFill>
                  <a:srgbClr val="22373A"/>
                </a:solidFill>
                <a:latin typeface="Arial"/>
                <a:cs typeface="Arial"/>
              </a:rPr>
              <a:t>2:</a:t>
            </a:r>
            <a:r>
              <a:rPr sz="1000" b="1" spc="12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22373A"/>
                </a:solidFill>
                <a:latin typeface="Tahoma"/>
                <a:cs typeface="Tahoma"/>
              </a:rPr>
              <a:t>Let</a:t>
            </a:r>
            <a:r>
              <a:rPr sz="10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000" spc="-20" dirty="0">
                <a:solidFill>
                  <a:srgbClr val="22373A"/>
                </a:solidFill>
                <a:latin typeface="Tahoma"/>
                <a:cs typeface="Tahoma"/>
              </a:rPr>
              <a:t>us</a:t>
            </a:r>
            <a:r>
              <a:rPr sz="10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000" spc="-35" dirty="0">
                <a:solidFill>
                  <a:srgbClr val="22373A"/>
                </a:solidFill>
                <a:latin typeface="Tahoma"/>
                <a:cs typeface="Tahoma"/>
              </a:rPr>
              <a:t>hope </a:t>
            </a:r>
            <a:r>
              <a:rPr sz="10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0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0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0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000" spc="-20" dirty="0">
                <a:solidFill>
                  <a:srgbClr val="22373A"/>
                </a:solidFill>
                <a:latin typeface="Tahoma"/>
                <a:cs typeface="Tahoma"/>
              </a:rPr>
              <a:t>best</a:t>
            </a:r>
            <a:endParaRPr sz="1000">
              <a:latin typeface="Tahoma"/>
              <a:cs typeface="Tahom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219"/>
              </a:spcBef>
            </a:pPr>
            <a:r>
              <a:rPr dirty="0"/>
              <a:t>9</a:t>
            </a:r>
          </a:p>
        </p:txBody>
      </p:sp>
    </p:spTree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7295" y="1408224"/>
            <a:ext cx="131445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spc="-50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Bayes</a:t>
            </a:r>
            <a:r>
              <a:rPr sz="1400" b="1" spc="-5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1400" b="1" spc="-10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Theorem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79995" y="1776457"/>
            <a:ext cx="3048635" cy="5080"/>
            <a:chOff x="779995" y="1776457"/>
            <a:chExt cx="3048635" cy="5080"/>
          </a:xfrm>
        </p:grpSpPr>
        <p:sp>
          <p:nvSpPr>
            <p:cNvPr id="4" name="object 4"/>
            <p:cNvSpPr/>
            <p:nvPr/>
          </p:nvSpPr>
          <p:spPr>
            <a:xfrm>
              <a:off x="779995" y="1776457"/>
              <a:ext cx="3048635" cy="5080"/>
            </a:xfrm>
            <a:custGeom>
              <a:avLst/>
              <a:gdLst/>
              <a:ahLst/>
              <a:cxnLst/>
              <a:rect l="l" t="t" r="r" b="b"/>
              <a:pathLst>
                <a:path w="3048635" h="5080">
                  <a:moveTo>
                    <a:pt x="0" y="5060"/>
                  </a:moveTo>
                  <a:lnTo>
                    <a:pt x="0" y="0"/>
                  </a:lnTo>
                  <a:lnTo>
                    <a:pt x="3048038" y="0"/>
                  </a:lnTo>
                  <a:lnTo>
                    <a:pt x="304803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79995" y="1776457"/>
              <a:ext cx="347345" cy="5080"/>
            </a:xfrm>
            <a:custGeom>
              <a:avLst/>
              <a:gdLst/>
              <a:ahLst/>
              <a:cxnLst/>
              <a:rect l="l" t="t" r="r" b="b"/>
              <a:pathLst>
                <a:path w="347344" h="5080">
                  <a:moveTo>
                    <a:pt x="0" y="5060"/>
                  </a:moveTo>
                  <a:lnTo>
                    <a:pt x="0" y="0"/>
                  </a:lnTo>
                  <a:lnTo>
                    <a:pt x="347238" y="0"/>
                  </a:lnTo>
                  <a:lnTo>
                    <a:pt x="34723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40" dirty="0"/>
              <a:t>Conditional</a:t>
            </a:r>
            <a:r>
              <a:rPr spc="30" dirty="0"/>
              <a:t> </a:t>
            </a:r>
            <a:r>
              <a:rPr spc="-25" dirty="0"/>
              <a:t>Probability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386541" y="3191529"/>
            <a:ext cx="133350" cy="17399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19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10</a:t>
            </a:r>
            <a:endParaRPr sz="8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47294" y="469848"/>
            <a:ext cx="3930015" cy="26269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-1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Z</a:t>
            </a:r>
            <a:r>
              <a:rPr sz="1100" i="1" spc="-18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probability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13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occurring,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given: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915"/>
              </a:spcBef>
              <a:buFont typeface="Tahoma"/>
              <a:buChar char="•"/>
              <a:tabLst>
                <a:tab pos="290195" algn="l"/>
              </a:tabLst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Z</a:t>
            </a:r>
            <a:r>
              <a:rPr sz="1100" i="1" spc="16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has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already</a:t>
            </a:r>
            <a:r>
              <a:rPr sz="1100" spc="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occurred.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290195" algn="l"/>
              </a:tabLst>
            </a:pP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assume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Z</a:t>
            </a:r>
            <a:r>
              <a:rPr sz="1100" i="1" spc="14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true.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Euro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2020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Example: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0195" algn="l"/>
              </a:tabLst>
            </a:pP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Before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championship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started,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England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were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favourites: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40"/>
              </a:spcBef>
              <a:buFont typeface="Tahoma"/>
              <a:buChar char="•"/>
              <a:tabLst>
                <a:tab pos="290195" algn="l"/>
              </a:tabLst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(England</a:t>
            </a:r>
            <a:r>
              <a:rPr sz="1100" spc="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win)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0" dirty="0">
                <a:solidFill>
                  <a:srgbClr val="22373A"/>
                </a:solidFill>
                <a:latin typeface="Meiryo"/>
                <a:cs typeface="Meiryo"/>
              </a:rPr>
              <a:t>≈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17%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35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After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they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fail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beat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Scotland,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bookies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adjust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their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odds: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40"/>
              </a:spcBef>
              <a:buFont typeface="Tahoma"/>
              <a:buChar char="•"/>
              <a:tabLst>
                <a:tab pos="290195" algn="l"/>
              </a:tabLst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(England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win|failed</a:t>
            </a:r>
            <a:r>
              <a:rPr sz="1100" spc="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beat</a:t>
            </a:r>
            <a:r>
              <a:rPr sz="1100" spc="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Scotland)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0" dirty="0">
                <a:solidFill>
                  <a:srgbClr val="22373A"/>
                </a:solidFill>
                <a:latin typeface="Meiryo"/>
                <a:cs typeface="Meiryo"/>
              </a:rPr>
              <a:t>≈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12%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35"/>
              </a:spcBef>
              <a:buChar char="•"/>
              <a:tabLst>
                <a:tab pos="290195" algn="l"/>
              </a:tabLst>
            </a:pP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They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somehow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managed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beat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Germany!?!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40"/>
              </a:spcBef>
              <a:buFont typeface="Tahoma"/>
              <a:buChar char="•"/>
              <a:tabLst>
                <a:tab pos="290195" algn="l"/>
              </a:tabLst>
            </a:pPr>
            <a:r>
              <a:rPr sz="1100" i="1" spc="-4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(England|draw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v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Scotland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80" dirty="0">
                <a:solidFill>
                  <a:srgbClr val="22373A"/>
                </a:solidFill>
                <a:latin typeface="Tahoma"/>
                <a:cs typeface="Tahoma"/>
              </a:rPr>
              <a:t>&amp;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win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v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Germany)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0" dirty="0">
                <a:solidFill>
                  <a:srgbClr val="22373A"/>
                </a:solidFill>
                <a:latin typeface="Meiryo"/>
                <a:cs typeface="Meiryo"/>
              </a:rPr>
              <a:t>≈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34%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Aren’t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they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doing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well.</a:t>
            </a:r>
            <a:r>
              <a:rPr sz="1100" spc="-1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r>
              <a:rPr sz="1100" spc="-1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r>
              <a:rPr sz="1100" spc="-1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35"/>
              </a:spcBef>
              <a:buFont typeface="Tahoma"/>
              <a:buChar char="•"/>
              <a:tabLst>
                <a:tab pos="290195" algn="l"/>
              </a:tabLst>
            </a:pPr>
            <a:r>
              <a:rPr sz="1100" i="1" spc="-4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(England|</a:t>
            </a:r>
            <a:r>
              <a:rPr sz="1100" spc="-1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11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i="1" spc="-20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11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i="1" spc="-204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11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i="1" spc="-20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reached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finals)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0" dirty="0">
                <a:solidFill>
                  <a:srgbClr val="22373A"/>
                </a:solidFill>
                <a:latin typeface="Meiryo"/>
                <a:cs typeface="Meiryo"/>
              </a:rPr>
              <a:t>≈</a:t>
            </a:r>
            <a:r>
              <a:rPr sz="1100" i="1" spc="-6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55%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40" dirty="0"/>
              <a:t>Conditional</a:t>
            </a:r>
            <a:r>
              <a:rPr spc="30" dirty="0"/>
              <a:t> </a:t>
            </a:r>
            <a:r>
              <a:rPr spc="-25" dirty="0"/>
              <a:t>Probability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11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2595" y="666063"/>
            <a:ext cx="29019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formal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definition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conditional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probability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is: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62150" y="1147875"/>
            <a:ext cx="126873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spc="-2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)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1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650" i="1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P</a:t>
            </a:r>
            <a:r>
              <a:rPr sz="1650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(</a:t>
            </a:r>
            <a:r>
              <a:rPr sz="1650" i="1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A</a:t>
            </a:r>
            <a:r>
              <a:rPr sz="1650" i="1" u="sng" spc="-67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 </a:t>
            </a:r>
            <a:r>
              <a:rPr sz="1650" i="1" u="sng" spc="-247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∩</a:t>
            </a:r>
            <a:r>
              <a:rPr sz="1650" i="1" u="sng" spc="-172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 </a:t>
            </a:r>
            <a:r>
              <a:rPr sz="1650" i="1" u="sng" spc="-37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B</a:t>
            </a:r>
            <a:r>
              <a:rPr sz="1650" u="sng" spc="-37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)</a:t>
            </a:r>
            <a:endParaRPr sz="1650" baseline="37878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1894" y="1183421"/>
            <a:ext cx="3923029" cy="1724660"/>
          </a:xfrm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664210" algn="ctr">
              <a:lnSpc>
                <a:spcPct val="100000"/>
              </a:lnSpc>
              <a:spcBef>
                <a:spcPts val="560"/>
              </a:spcBef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38100" marR="30480">
              <a:lnSpc>
                <a:spcPct val="118000"/>
              </a:lnSpc>
              <a:spcBef>
                <a:spcPts val="219"/>
              </a:spcBef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The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probability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of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Arial"/>
                <a:cs typeface="Arial"/>
              </a:rPr>
              <a:t>given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i="1" spc="6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is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the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probability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of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b="1" i="1" dirty="0">
                <a:solidFill>
                  <a:srgbClr val="22373A"/>
                </a:solidFill>
                <a:latin typeface="Sitka Heading"/>
                <a:cs typeface="Sitka Heading"/>
              </a:rPr>
              <a:t>and</a:t>
            </a:r>
            <a:r>
              <a:rPr sz="1100" b="1" i="1" spc="40" dirty="0">
                <a:solidFill>
                  <a:srgbClr val="22373A"/>
                </a:solidFill>
                <a:latin typeface="Sitka Heading"/>
                <a:cs typeface="Sitka Heading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i="1" spc="6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divided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by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the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probability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of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 B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8100">
              <a:lnSpc>
                <a:spcPct val="100000"/>
              </a:lnSpc>
              <a:spcBef>
                <a:spcPts val="915"/>
              </a:spcBef>
            </a:pP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Suppose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roll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two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dice,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200" spc="165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spc="-37" baseline="-10416" dirty="0">
                <a:solidFill>
                  <a:srgbClr val="22373A"/>
                </a:solidFill>
                <a:latin typeface="Trebuchet MS"/>
                <a:cs typeface="Trebuchet MS"/>
              </a:rPr>
              <a:t>2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1496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3155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200" spc="44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+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2</a:t>
            </a:r>
            <a:r>
              <a:rPr sz="1200" spc="127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Verdana"/>
                <a:cs typeface="Verdana"/>
              </a:rPr>
              <a:t>&gt;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8)?</a:t>
            </a:r>
            <a:endParaRPr sz="1100">
              <a:latin typeface="Tahoma"/>
              <a:cs typeface="Tahoma"/>
            </a:endParaRPr>
          </a:p>
          <a:p>
            <a:pPr marL="314960" indent="-177800">
              <a:lnSpc>
                <a:spcPct val="100000"/>
              </a:lnSpc>
              <a:spcBef>
                <a:spcPts val="235"/>
              </a:spcBef>
              <a:buChar char="•"/>
              <a:tabLst>
                <a:tab pos="315595" algn="l"/>
              </a:tabLst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200" spc="37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+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2</a:t>
            </a:r>
            <a:r>
              <a:rPr sz="1200" spc="120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Verdana"/>
                <a:cs typeface="Verdana"/>
              </a:rPr>
              <a:t>&gt;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8</a:t>
            </a:r>
            <a:r>
              <a:rPr sz="1100" i="1" spc="-45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spc="-67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200" spc="120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5)?</a:t>
            </a:r>
            <a:endParaRPr sz="1100">
              <a:latin typeface="Tahoma"/>
              <a:cs typeface="Tahoma"/>
            </a:endParaRPr>
          </a:p>
          <a:p>
            <a:pPr marL="38100">
              <a:lnSpc>
                <a:spcPct val="100000"/>
              </a:lnSpc>
              <a:spcBef>
                <a:spcPts val="920"/>
              </a:spcBef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Now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try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Q1a</a:t>
            </a:r>
            <a:r>
              <a:rPr sz="1100" i="1" spc="-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Q1b</a:t>
            </a:r>
            <a:r>
              <a:rPr sz="1100" i="1" spc="-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from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workbook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40" dirty="0"/>
              <a:t>Conditional</a:t>
            </a:r>
            <a:r>
              <a:rPr spc="30" dirty="0"/>
              <a:t> </a:t>
            </a:r>
            <a:r>
              <a:rPr spc="-25" dirty="0"/>
              <a:t>Probability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12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5391" y="551585"/>
            <a:ext cx="3806190" cy="24631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4450">
              <a:lnSpc>
                <a:spcPct val="100000"/>
              </a:lnSpc>
              <a:spcBef>
                <a:spcPts val="90"/>
              </a:spcBef>
            </a:pP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Conditional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probabilities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(in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general)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not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commutative</a:t>
            </a:r>
            <a:endParaRPr sz="1100">
              <a:latin typeface="Tahoma"/>
              <a:cs typeface="Tahoma"/>
            </a:endParaRPr>
          </a:p>
          <a:p>
            <a:pPr marL="321310" indent="-177800">
              <a:lnSpc>
                <a:spcPct val="100000"/>
              </a:lnSpc>
              <a:spcBef>
                <a:spcPts val="915"/>
              </a:spcBef>
              <a:buFont typeface="Tahoma"/>
              <a:buChar char="•"/>
              <a:tabLst>
                <a:tab pos="321945" algn="l"/>
              </a:tabLst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spc="-2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) </a:t>
            </a:r>
            <a:r>
              <a:rPr sz="1100" i="1" dirty="0">
                <a:solidFill>
                  <a:srgbClr val="22373A"/>
                </a:solidFill>
                <a:latin typeface="Meiryo"/>
                <a:cs typeface="Meiryo"/>
              </a:rPr>
              <a:t>/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i="1" spc="-1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44450">
              <a:lnSpc>
                <a:spcPct val="100000"/>
              </a:lnSpc>
              <a:spcBef>
                <a:spcPts val="915"/>
              </a:spcBef>
            </a:pP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Example:</a:t>
            </a:r>
            <a:r>
              <a:rPr sz="1100" spc="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last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side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worked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out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200" spc="37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+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2</a:t>
            </a:r>
            <a:r>
              <a:rPr sz="1200" spc="112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Verdana"/>
                <a:cs typeface="Verdana"/>
              </a:rPr>
              <a:t>&gt;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8</a:t>
            </a:r>
            <a:r>
              <a:rPr sz="1100" i="1" spc="-55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spc="-82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200" spc="112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5).</a:t>
            </a:r>
            <a:endParaRPr sz="1100">
              <a:latin typeface="Tahoma"/>
              <a:cs typeface="Tahoma"/>
            </a:endParaRPr>
          </a:p>
          <a:p>
            <a:pPr marL="32131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321945" algn="l"/>
              </a:tabLst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Now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work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out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200" spc="135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5</a:t>
            </a:r>
            <a:r>
              <a:rPr sz="1100" i="1" spc="-7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70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spc="-104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200" spc="44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+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2</a:t>
            </a:r>
            <a:r>
              <a:rPr sz="1200" spc="135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Verdana"/>
                <a:cs typeface="Verdana"/>
              </a:rPr>
              <a:t>&gt;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8)</a:t>
            </a:r>
            <a:endParaRPr sz="1100">
              <a:latin typeface="Tahoma"/>
              <a:cs typeface="Tahoma"/>
            </a:endParaRPr>
          </a:p>
          <a:p>
            <a:pPr marL="44450" marR="1435735" indent="99695">
              <a:lnSpc>
                <a:spcPct val="169400"/>
              </a:lnSpc>
              <a:buChar char="•"/>
              <a:tabLst>
                <a:tab pos="321945" algn="l"/>
              </a:tabLst>
            </a:pP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Compare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200" spc="52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+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2</a:t>
            </a:r>
            <a:r>
              <a:rPr sz="1200" spc="135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Verdana"/>
                <a:cs typeface="Verdana"/>
              </a:rPr>
              <a:t>&gt;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8</a:t>
            </a:r>
            <a:r>
              <a:rPr sz="1100" i="1" spc="-45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200" spc="-67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200" spc="127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5)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Probabilities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tricky!</a:t>
            </a:r>
            <a:endParaRPr sz="1100">
              <a:latin typeface="Tahoma"/>
              <a:cs typeface="Tahoma"/>
            </a:endParaRPr>
          </a:p>
          <a:p>
            <a:pPr marL="38100">
              <a:lnSpc>
                <a:spcPct val="100000"/>
              </a:lnSpc>
              <a:spcBef>
                <a:spcPts val="91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regularly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get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these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concepts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confused</a:t>
            </a:r>
            <a:endParaRPr sz="1100">
              <a:latin typeface="Tahoma"/>
              <a:cs typeface="Tahoma"/>
            </a:endParaRPr>
          </a:p>
          <a:p>
            <a:pPr marL="38735" marR="665480" indent="635">
              <a:lnSpc>
                <a:spcPct val="169400"/>
              </a:lnSpc>
            </a:pPr>
            <a:r>
              <a:rPr sz="1100" spc="65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large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spc="-1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does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not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imply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large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i="1" spc="-1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)!!!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(real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world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implications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including</a:t>
            </a:r>
            <a:r>
              <a:rPr sz="1100" spc="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DNA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evidence,</a:t>
            </a:r>
            <a:r>
              <a:rPr sz="1100" spc="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etc)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2124075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How</a:t>
            </a:r>
            <a:r>
              <a:rPr spc="25" dirty="0"/>
              <a:t> </a:t>
            </a:r>
            <a:r>
              <a:rPr dirty="0"/>
              <a:t>to</a:t>
            </a:r>
            <a:r>
              <a:rPr spc="25" dirty="0"/>
              <a:t> </a:t>
            </a:r>
            <a:r>
              <a:rPr spc="-20" dirty="0"/>
              <a:t>Prove</a:t>
            </a:r>
            <a:r>
              <a:rPr spc="20" dirty="0"/>
              <a:t> </a:t>
            </a:r>
            <a:r>
              <a:rPr spc="-60" dirty="0"/>
              <a:t>Bayes</a:t>
            </a:r>
            <a:r>
              <a:rPr spc="25" dirty="0"/>
              <a:t> </a:t>
            </a:r>
            <a:r>
              <a:rPr spc="-10" dirty="0"/>
              <a:t>Theorem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13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579969"/>
            <a:ext cx="21355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Remember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the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definition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spc="-1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):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62150" y="1061782"/>
            <a:ext cx="126873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spc="-2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)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1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650" i="1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P</a:t>
            </a:r>
            <a:r>
              <a:rPr sz="1650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(</a:t>
            </a:r>
            <a:r>
              <a:rPr sz="1650" i="1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A</a:t>
            </a:r>
            <a:r>
              <a:rPr sz="1650" i="1" u="sng" spc="-67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 </a:t>
            </a:r>
            <a:r>
              <a:rPr sz="1650" i="1" u="sng" spc="-247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∩</a:t>
            </a:r>
            <a:r>
              <a:rPr sz="1650" i="1" u="sng" spc="-172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 </a:t>
            </a:r>
            <a:r>
              <a:rPr sz="1650" i="1" u="sng" spc="-37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B</a:t>
            </a:r>
            <a:r>
              <a:rPr sz="1650" u="sng" spc="-37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)</a:t>
            </a:r>
            <a:endParaRPr sz="1650" baseline="37878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49093" y="1156816"/>
            <a:ext cx="33337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0791" y="1468601"/>
            <a:ext cx="2718435" cy="14357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rearrange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get: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2050">
              <a:latin typeface="Tahoma"/>
              <a:cs typeface="Tahoma"/>
            </a:endParaRPr>
          </a:p>
          <a:p>
            <a:pPr marL="1220470">
              <a:lnSpc>
                <a:spcPct val="100000"/>
              </a:lnSpc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spc="-5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65" dirty="0">
                <a:solidFill>
                  <a:srgbClr val="22373A"/>
                </a:solidFill>
                <a:latin typeface="Meiryo"/>
                <a:cs typeface="Meiryo"/>
              </a:rPr>
              <a:t>∩</a:t>
            </a:r>
            <a:r>
              <a:rPr sz="1100" i="1" spc="-114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19050">
              <a:lnSpc>
                <a:spcPct val="100000"/>
              </a:lnSpc>
              <a:spcBef>
                <a:spcPts val="885"/>
              </a:spcBef>
            </a:pP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exactly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same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logic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get: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2050">
              <a:latin typeface="Tahoma"/>
              <a:cs typeface="Tahoma"/>
            </a:endParaRPr>
          </a:p>
          <a:p>
            <a:pPr marL="1224280">
              <a:lnSpc>
                <a:spcPct val="100000"/>
              </a:lnSpc>
            </a:pP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i="1" spc="-1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spc="-4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65" dirty="0">
                <a:solidFill>
                  <a:srgbClr val="22373A"/>
                </a:solidFill>
                <a:latin typeface="Meiryo"/>
                <a:cs typeface="Meiryo"/>
              </a:rPr>
              <a:t>∩</a:t>
            </a:r>
            <a:r>
              <a:rPr sz="1100" i="1" spc="-110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60" dirty="0"/>
              <a:t>Bayes</a:t>
            </a:r>
            <a:r>
              <a:rPr spc="-15" dirty="0"/>
              <a:t> </a:t>
            </a:r>
            <a:r>
              <a:rPr spc="-25" dirty="0"/>
              <a:t>Theorem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14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7195" y="822831"/>
            <a:ext cx="2968625" cy="19284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Therefore,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equate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2050">
              <a:latin typeface="Tahoma"/>
              <a:cs typeface="Tahoma"/>
            </a:endParaRPr>
          </a:p>
          <a:p>
            <a:pPr marL="1005205" algn="ctr">
              <a:lnSpc>
                <a:spcPct val="100000"/>
              </a:lnSpc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i="1" spc="-1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250">
              <a:latin typeface="Tahoma"/>
              <a:cs typeface="Tahoma"/>
            </a:endParaRPr>
          </a:p>
          <a:p>
            <a:pPr marL="42545">
              <a:lnSpc>
                <a:spcPct val="100000"/>
              </a:lnSpc>
              <a:spcBef>
                <a:spcPts val="5"/>
              </a:spcBef>
            </a:pP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finally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apply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simple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algebra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arrive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at: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400">
              <a:latin typeface="Tahoma"/>
              <a:cs typeface="Tahoma"/>
            </a:endParaRPr>
          </a:p>
          <a:p>
            <a:pPr marL="989965" algn="ctr">
              <a:lnSpc>
                <a:spcPct val="100000"/>
              </a:lnSpc>
            </a:pPr>
            <a:r>
              <a:rPr sz="1650" i="1" spc="-30" baseline="-37878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650" spc="-30" baseline="-37878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650" i="1" spc="-30" baseline="-37878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650" i="1" spc="-30" baseline="-37878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650" i="1" spc="-30" baseline="-37878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650" spc="-30" baseline="-37878" dirty="0">
                <a:solidFill>
                  <a:srgbClr val="22373A"/>
                </a:solidFill>
                <a:latin typeface="Tahoma"/>
                <a:cs typeface="Tahoma"/>
              </a:rPr>
              <a:t>) </a:t>
            </a:r>
            <a:r>
              <a:rPr sz="1650" baseline="-37878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650" spc="165" baseline="-37878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P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(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B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|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A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)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P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(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A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R="508000" algn="r">
              <a:lnSpc>
                <a:spcPct val="100000"/>
              </a:lnSpc>
              <a:spcBef>
                <a:spcPts val="165"/>
              </a:spcBef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B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42545">
              <a:lnSpc>
                <a:spcPct val="100000"/>
              </a:lnSpc>
              <a:spcBef>
                <a:spcPts val="1135"/>
              </a:spcBef>
            </a:pPr>
            <a:r>
              <a:rPr sz="1100" i="1" spc="-50" dirty="0">
                <a:solidFill>
                  <a:srgbClr val="22373A"/>
                </a:solidFill>
                <a:latin typeface="Arial"/>
                <a:cs typeface="Arial"/>
              </a:rPr>
              <a:t>You</a:t>
            </a:r>
            <a:r>
              <a:rPr sz="1100" i="1" spc="-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50" dirty="0">
                <a:solidFill>
                  <a:srgbClr val="22373A"/>
                </a:solidFill>
                <a:latin typeface="Arial"/>
                <a:cs typeface="Arial"/>
              </a:rPr>
              <a:t>now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35" dirty="0">
                <a:solidFill>
                  <a:srgbClr val="22373A"/>
                </a:solidFill>
                <a:latin typeface="Arial"/>
                <a:cs typeface="Arial"/>
              </a:rPr>
              <a:t>know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50" dirty="0">
                <a:solidFill>
                  <a:srgbClr val="22373A"/>
                </a:solidFill>
                <a:latin typeface="Arial"/>
                <a:cs typeface="Arial"/>
              </a:rPr>
              <a:t>how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to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Arial"/>
                <a:cs typeface="Arial"/>
              </a:rPr>
              <a:t>prove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90" dirty="0">
                <a:solidFill>
                  <a:srgbClr val="22373A"/>
                </a:solidFill>
                <a:latin typeface="Arial"/>
                <a:cs typeface="Arial"/>
              </a:rPr>
              <a:t>Bayes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Theorem!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dirty="0"/>
              <a:t>Why </a:t>
            </a:r>
            <a:r>
              <a:rPr spc="-35" dirty="0"/>
              <a:t>is</a:t>
            </a:r>
            <a:r>
              <a:rPr dirty="0"/>
              <a:t> </a:t>
            </a:r>
            <a:r>
              <a:rPr spc="-10" dirty="0"/>
              <a:t>this</a:t>
            </a:r>
            <a:r>
              <a:rPr dirty="0"/>
              <a:t> </a:t>
            </a:r>
            <a:r>
              <a:rPr spc="-45" dirty="0"/>
              <a:t>useful</a:t>
            </a:r>
            <a:r>
              <a:rPr dirty="0"/>
              <a:t> for</a:t>
            </a:r>
            <a:r>
              <a:rPr spc="5" dirty="0"/>
              <a:t> </a:t>
            </a:r>
            <a:r>
              <a:rPr spc="-30" dirty="0"/>
              <a:t>statistical</a:t>
            </a:r>
            <a:r>
              <a:rPr dirty="0"/>
              <a:t> </a:t>
            </a:r>
            <a:r>
              <a:rPr spc="-45" dirty="0"/>
              <a:t>inference?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15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2691" y="457643"/>
            <a:ext cx="3797935" cy="27990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715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Suppose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hypothesis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(model),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,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data,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57150" marR="250825" indent="-6985">
              <a:lnSpc>
                <a:spcPct val="118000"/>
              </a:lnSpc>
              <a:spcBef>
                <a:spcPts val="68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usually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want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know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100" i="1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),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our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hypothesis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true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given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data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observed.</a:t>
            </a:r>
            <a:endParaRPr sz="1100">
              <a:latin typeface="Tahoma"/>
              <a:cs typeface="Tahoma"/>
            </a:endParaRPr>
          </a:p>
          <a:p>
            <a:pPr marL="57150" marR="266700">
              <a:lnSpc>
                <a:spcPct val="118000"/>
              </a:lnSpc>
              <a:spcBef>
                <a:spcPts val="675"/>
              </a:spcBef>
            </a:pP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Sadly,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usually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hard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work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out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directly.</a:t>
            </a:r>
            <a:r>
              <a:rPr sz="1100" spc="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Consider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the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example:</a:t>
            </a:r>
            <a:endParaRPr sz="1100">
              <a:latin typeface="Tahoma"/>
              <a:cs typeface="Tahoma"/>
            </a:endParaRPr>
          </a:p>
          <a:p>
            <a:pPr marL="33401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33464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Out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100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dice,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1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loaded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and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rolls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6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half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33401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334645" algn="l"/>
              </a:tabLst>
            </a:pP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Suppose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select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die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random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and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roll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6.</a:t>
            </a:r>
            <a:endParaRPr sz="1100">
              <a:latin typeface="Tahoma"/>
              <a:cs typeface="Tahoma"/>
            </a:endParaRPr>
          </a:p>
          <a:p>
            <a:pPr marL="334010" indent="-177800">
              <a:lnSpc>
                <a:spcPct val="100000"/>
              </a:lnSpc>
              <a:spcBef>
                <a:spcPts val="235"/>
              </a:spcBef>
              <a:buChar char="•"/>
              <a:tabLst>
                <a:tab pos="33464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probability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rolled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loaded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die?</a:t>
            </a:r>
            <a:endParaRPr sz="1100">
              <a:latin typeface="Tahoma"/>
              <a:cs typeface="Tahoma"/>
            </a:endParaRPr>
          </a:p>
          <a:p>
            <a:pPr marL="33401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33464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denote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hypothesis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spc="-37" baseline="-13888" dirty="0">
                <a:solidFill>
                  <a:srgbClr val="22373A"/>
                </a:solidFill>
                <a:latin typeface="Arial"/>
                <a:cs typeface="Arial"/>
              </a:rPr>
              <a:t>L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50800">
              <a:lnSpc>
                <a:spcPct val="100000"/>
              </a:lnSpc>
              <a:spcBef>
                <a:spcPts val="91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want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know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100" i="1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=,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but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calculating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hard!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2050">
              <a:latin typeface="Tahoma"/>
              <a:cs typeface="Tahoma"/>
            </a:endParaRPr>
          </a:p>
          <a:p>
            <a:pPr marL="205104" algn="ctr">
              <a:lnSpc>
                <a:spcPct val="100000"/>
              </a:lnSpc>
            </a:pP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spc="-37" baseline="-13888" dirty="0">
                <a:solidFill>
                  <a:srgbClr val="22373A"/>
                </a:solidFill>
                <a:latin typeface="Arial"/>
                <a:cs typeface="Arial"/>
              </a:rPr>
              <a:t>L</a:t>
            </a:r>
            <a:r>
              <a:rPr sz="1100" i="1" spc="-25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6)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=???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174117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60" dirty="0"/>
              <a:t>Bayes</a:t>
            </a:r>
            <a:r>
              <a:rPr spc="-25" dirty="0"/>
              <a:t> </a:t>
            </a:r>
            <a:r>
              <a:rPr spc="-10" dirty="0"/>
              <a:t>Theorem</a:t>
            </a:r>
            <a:r>
              <a:rPr spc="-20" dirty="0"/>
              <a:t> </a:t>
            </a:r>
            <a:r>
              <a:rPr spc="-40" dirty="0"/>
              <a:t>Example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16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0791" y="785747"/>
            <a:ext cx="37782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Writing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out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definition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conditional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probability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doesn’t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help: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22640" y="1267560"/>
            <a:ext cx="13481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spc="-37" baseline="-13888" dirty="0">
                <a:solidFill>
                  <a:srgbClr val="22373A"/>
                </a:solidFill>
                <a:latin typeface="Arial"/>
                <a:cs typeface="Arial"/>
              </a:rPr>
              <a:t>L</a:t>
            </a:r>
            <a:r>
              <a:rPr sz="1100" i="1" spc="-25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6)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650" i="1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P</a:t>
            </a:r>
            <a:r>
              <a:rPr sz="1650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(</a:t>
            </a:r>
            <a:r>
              <a:rPr sz="1650" i="1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H</a:t>
            </a:r>
            <a:r>
              <a:rPr sz="1200" i="1" u="sng" baseline="38194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L</a:t>
            </a:r>
            <a:r>
              <a:rPr sz="1200" i="1" u="sng" spc="135" baseline="38194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 </a:t>
            </a:r>
            <a:r>
              <a:rPr sz="1650" i="1" u="sng" spc="-247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∪</a:t>
            </a:r>
            <a:r>
              <a:rPr sz="1650" i="1" u="sng" spc="-172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 </a:t>
            </a:r>
            <a:r>
              <a:rPr sz="1650" u="sng" spc="-37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6)</a:t>
            </a:r>
            <a:endParaRPr sz="1650" baseline="37878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7294" y="1303106"/>
            <a:ext cx="3321685" cy="476884"/>
          </a:xfrm>
          <a:prstGeom prst="rect">
            <a:avLst/>
          </a:prstGeom>
        </p:spPr>
        <p:txBody>
          <a:bodyPr vert="horz" wrap="square" lIns="0" tIns="71120" rIns="0" bIns="0" rtlCol="0">
            <a:spAutoFit/>
          </a:bodyPr>
          <a:lstStyle/>
          <a:p>
            <a:pPr marL="2149475">
              <a:lnSpc>
                <a:spcPct val="100000"/>
              </a:lnSpc>
              <a:spcBef>
                <a:spcPts val="560"/>
              </a:spcBef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(6)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5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But,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applying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Bayes’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Theorem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helps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us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get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somewhere!!!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09194" y="1953892"/>
            <a:ext cx="3807460" cy="834390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23645">
              <a:lnSpc>
                <a:spcPct val="100000"/>
              </a:lnSpc>
              <a:spcBef>
                <a:spcPts val="265"/>
              </a:spcBef>
            </a:pPr>
            <a:r>
              <a:rPr sz="1650" i="1" spc="-37" baseline="-37878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650" spc="-37" baseline="-37878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650" i="1" spc="-37" baseline="-37878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spc="-37" baseline="-62500" dirty="0">
                <a:solidFill>
                  <a:srgbClr val="22373A"/>
                </a:solidFill>
                <a:latin typeface="Arial"/>
                <a:cs typeface="Arial"/>
              </a:rPr>
              <a:t>L</a:t>
            </a:r>
            <a:r>
              <a:rPr sz="1650" i="1" spc="-37" baseline="-37878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650" spc="-37" baseline="-37878" dirty="0">
                <a:solidFill>
                  <a:srgbClr val="22373A"/>
                </a:solidFill>
                <a:latin typeface="Tahoma"/>
                <a:cs typeface="Tahoma"/>
              </a:rPr>
              <a:t>6) </a:t>
            </a:r>
            <a:r>
              <a:rPr sz="1650" baseline="-37878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650" spc="157" baseline="-37878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P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(6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|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H</a:t>
            </a:r>
            <a:r>
              <a:rPr sz="1200" i="1" u="sng" spc="-15" baseline="-1388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L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)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P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(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H</a:t>
            </a:r>
            <a:r>
              <a:rPr sz="1200" i="1" u="sng" spc="-15" baseline="-1388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L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2187575">
              <a:lnSpc>
                <a:spcPct val="100000"/>
              </a:lnSpc>
              <a:spcBef>
                <a:spcPts val="170"/>
              </a:spcBef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(6)</a:t>
            </a:r>
            <a:endParaRPr sz="1100">
              <a:latin typeface="Tahoma"/>
              <a:cs typeface="Tahoma"/>
            </a:endParaRPr>
          </a:p>
          <a:p>
            <a:pPr marL="50800" marR="43180">
              <a:lnSpc>
                <a:spcPct val="118000"/>
              </a:lnSpc>
              <a:spcBef>
                <a:spcPts val="280"/>
              </a:spcBef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Now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all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do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calculate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(6</a:t>
            </a:r>
            <a:r>
              <a:rPr sz="1100" i="1" spc="-2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spc="-30" baseline="-13888" dirty="0">
                <a:solidFill>
                  <a:srgbClr val="22373A"/>
                </a:solidFill>
                <a:latin typeface="Arial"/>
                <a:cs typeface="Arial"/>
              </a:rPr>
              <a:t>L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),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baseline="-13888" dirty="0">
                <a:solidFill>
                  <a:srgbClr val="22373A"/>
                </a:solidFill>
                <a:latin typeface="Arial"/>
                <a:cs typeface="Arial"/>
              </a:rPr>
              <a:t>L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(6)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individually.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7295" y="1408224"/>
            <a:ext cx="42925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spc="-10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Intro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79995" y="1776457"/>
            <a:ext cx="3048635" cy="5080"/>
            <a:chOff x="779995" y="1776457"/>
            <a:chExt cx="3048635" cy="5080"/>
          </a:xfrm>
        </p:grpSpPr>
        <p:sp>
          <p:nvSpPr>
            <p:cNvPr id="4" name="object 4"/>
            <p:cNvSpPr/>
            <p:nvPr/>
          </p:nvSpPr>
          <p:spPr>
            <a:xfrm>
              <a:off x="779995" y="1776457"/>
              <a:ext cx="3048635" cy="5080"/>
            </a:xfrm>
            <a:custGeom>
              <a:avLst/>
              <a:gdLst/>
              <a:ahLst/>
              <a:cxnLst/>
              <a:rect l="l" t="t" r="r" b="b"/>
              <a:pathLst>
                <a:path w="3048635" h="5080">
                  <a:moveTo>
                    <a:pt x="0" y="5060"/>
                  </a:moveTo>
                  <a:lnTo>
                    <a:pt x="0" y="0"/>
                  </a:lnTo>
                  <a:lnTo>
                    <a:pt x="3048038" y="0"/>
                  </a:lnTo>
                  <a:lnTo>
                    <a:pt x="304803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79995" y="1776457"/>
              <a:ext cx="38735" cy="5080"/>
            </a:xfrm>
            <a:custGeom>
              <a:avLst/>
              <a:gdLst/>
              <a:ahLst/>
              <a:cxnLst/>
              <a:rect l="l" t="t" r="r" b="b"/>
              <a:pathLst>
                <a:path w="38734" h="5080">
                  <a:moveTo>
                    <a:pt x="0" y="5060"/>
                  </a:moveTo>
                  <a:lnTo>
                    <a:pt x="0" y="0"/>
                  </a:lnTo>
                  <a:lnTo>
                    <a:pt x="38602" y="0"/>
                  </a:lnTo>
                  <a:lnTo>
                    <a:pt x="38602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174117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60" dirty="0"/>
              <a:t>Bayes</a:t>
            </a:r>
            <a:r>
              <a:rPr spc="-25" dirty="0"/>
              <a:t> </a:t>
            </a:r>
            <a:r>
              <a:rPr spc="-10" dirty="0"/>
              <a:t>Theorem</a:t>
            </a:r>
            <a:r>
              <a:rPr spc="-20" dirty="0"/>
              <a:t> </a:t>
            </a:r>
            <a:r>
              <a:rPr spc="-40" dirty="0"/>
              <a:t>Example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17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47357" y="744955"/>
            <a:ext cx="147193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90"/>
              </a:spcBef>
              <a:buChar char="•"/>
              <a:tabLst>
                <a:tab pos="189865" algn="l"/>
              </a:tabLst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Calculating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each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part: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407145" y="1321789"/>
            <a:ext cx="952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2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03844" y="1226755"/>
            <a:ext cx="120078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(6</a:t>
            </a:r>
            <a:r>
              <a:rPr sz="1100" i="1" spc="-25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spc="-37" baseline="-13888" dirty="0">
                <a:solidFill>
                  <a:srgbClr val="22373A"/>
                </a:solidFill>
                <a:latin typeface="Arial"/>
                <a:cs typeface="Arial"/>
              </a:rPr>
              <a:t>L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650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1</a:t>
            </a:r>
            <a:r>
              <a:rPr sz="1650" spc="127" baseline="37878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5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00033" y="1696274"/>
            <a:ext cx="233679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100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03134" y="1601240"/>
            <a:ext cx="180213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baseline="-13888" dirty="0">
                <a:solidFill>
                  <a:srgbClr val="22373A"/>
                </a:solidFill>
                <a:latin typeface="Arial"/>
                <a:cs typeface="Arial"/>
              </a:rPr>
              <a:t>L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1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650" u="sng" spc="465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650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1</a:t>
            </a:r>
            <a:r>
              <a:rPr sz="1650" u="sng" spc="359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 </a:t>
            </a:r>
            <a:r>
              <a:rPr sz="1650" spc="172" baseline="37878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0</a:t>
            </a:r>
            <a:r>
              <a:rPr sz="1100" i="1" spc="-2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01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47357" y="1981109"/>
            <a:ext cx="18554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90"/>
              </a:spcBef>
              <a:buChar char="•"/>
              <a:tabLst>
                <a:tab pos="18986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only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tricky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part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(6):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58680" y="2611093"/>
            <a:ext cx="8401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519430" algn="l"/>
              </a:tabLst>
            </a:pP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100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6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	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100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2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14781" y="2516059"/>
            <a:ext cx="36556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(6)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baseline="-13888" dirty="0">
                <a:solidFill>
                  <a:srgbClr val="22373A"/>
                </a:solidFill>
                <a:latin typeface="Arial"/>
                <a:cs typeface="Arial"/>
              </a:rPr>
              <a:t>f</a:t>
            </a:r>
            <a:r>
              <a:rPr sz="1200" i="1" spc="7" baseline="-13888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(6</a:t>
            </a:r>
            <a:r>
              <a:rPr sz="1100" i="1" spc="-3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spc="-44" baseline="-13888" dirty="0">
                <a:solidFill>
                  <a:srgbClr val="22373A"/>
                </a:solidFill>
                <a:latin typeface="Arial"/>
                <a:cs typeface="Arial"/>
              </a:rPr>
              <a:t>f</a:t>
            </a:r>
            <a:r>
              <a:rPr sz="1200" i="1" baseline="-13888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+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baseline="-13888" dirty="0">
                <a:solidFill>
                  <a:srgbClr val="22373A"/>
                </a:solidFill>
                <a:latin typeface="Arial"/>
                <a:cs typeface="Arial"/>
              </a:rPr>
              <a:t>L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(6)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650" u="sng" spc="-7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650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99</a:t>
            </a:r>
            <a:r>
              <a:rPr sz="1650" u="sng" spc="254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 </a:t>
            </a:r>
            <a:r>
              <a:rPr sz="1650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1</a:t>
            </a:r>
            <a:r>
              <a:rPr sz="1650" spc="30" baseline="37878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+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650" u="sng" spc="405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650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1</a:t>
            </a:r>
            <a:r>
              <a:rPr sz="1650" u="sng" spc="660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 </a:t>
            </a:r>
            <a:r>
              <a:rPr sz="1650" u="sng" baseline="3787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1</a:t>
            </a:r>
            <a:r>
              <a:rPr sz="1650" spc="120" baseline="37878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2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17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174117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60" dirty="0"/>
              <a:t>Bayes</a:t>
            </a:r>
            <a:r>
              <a:rPr spc="-25" dirty="0"/>
              <a:t> </a:t>
            </a:r>
            <a:r>
              <a:rPr spc="-10" dirty="0"/>
              <a:t>Theorem</a:t>
            </a:r>
            <a:r>
              <a:rPr spc="-20" dirty="0"/>
              <a:t> </a:t>
            </a:r>
            <a:r>
              <a:rPr spc="-40" dirty="0"/>
              <a:t>Example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18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9194" y="736205"/>
            <a:ext cx="3990340" cy="21285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27660" indent="-177800">
              <a:lnSpc>
                <a:spcPct val="100000"/>
              </a:lnSpc>
              <a:spcBef>
                <a:spcPts val="90"/>
              </a:spcBef>
              <a:buChar char="•"/>
              <a:tabLst>
                <a:tab pos="328295" algn="l"/>
              </a:tabLst>
            </a:pP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Hence: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22373A"/>
              </a:buClr>
              <a:buFont typeface="Tahoma"/>
              <a:buChar char="•"/>
            </a:pPr>
            <a:endParaRPr sz="1400">
              <a:latin typeface="Tahoma"/>
              <a:cs typeface="Tahoma"/>
            </a:endParaRPr>
          </a:p>
          <a:p>
            <a:pPr marL="1223645">
              <a:lnSpc>
                <a:spcPct val="100000"/>
              </a:lnSpc>
            </a:pPr>
            <a:r>
              <a:rPr sz="1650" i="1" spc="-37" baseline="-37878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650" spc="-37" baseline="-37878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650" i="1" spc="-37" baseline="-37878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200" i="1" spc="-37" baseline="-62500" dirty="0">
                <a:solidFill>
                  <a:srgbClr val="22373A"/>
                </a:solidFill>
                <a:latin typeface="Arial"/>
                <a:cs typeface="Arial"/>
              </a:rPr>
              <a:t>L</a:t>
            </a:r>
            <a:r>
              <a:rPr sz="1650" i="1" spc="-37" baseline="-37878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650" spc="-37" baseline="-37878" dirty="0">
                <a:solidFill>
                  <a:srgbClr val="22373A"/>
                </a:solidFill>
                <a:latin typeface="Tahoma"/>
                <a:cs typeface="Tahoma"/>
              </a:rPr>
              <a:t>6) </a:t>
            </a:r>
            <a:r>
              <a:rPr sz="1650" baseline="-37878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650" spc="157" baseline="-37878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P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(6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|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H</a:t>
            </a:r>
            <a:r>
              <a:rPr sz="1200" i="1" u="sng" spc="-15" baseline="-1388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L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)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P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(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H</a:t>
            </a:r>
            <a:r>
              <a:rPr sz="1200" i="1" u="sng" spc="-15" baseline="-13888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L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661670" algn="ctr">
              <a:lnSpc>
                <a:spcPct val="100000"/>
              </a:lnSpc>
              <a:spcBef>
                <a:spcPts val="165"/>
              </a:spcBef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(6)</a:t>
            </a:r>
            <a:endParaRPr sz="1100">
              <a:latin typeface="Tahoma"/>
              <a:cs typeface="Tahoma"/>
            </a:endParaRPr>
          </a:p>
          <a:p>
            <a:pPr marL="1094105">
              <a:lnSpc>
                <a:spcPct val="100000"/>
              </a:lnSpc>
              <a:spcBef>
                <a:spcPts val="415"/>
              </a:spcBef>
            </a:pPr>
            <a:r>
              <a:rPr sz="1650" baseline="-37878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650" spc="-7" baseline="-37878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u="sng" spc="-85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0</a:t>
            </a:r>
            <a:r>
              <a:rPr sz="1100" i="1" u="sng" spc="-85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Verdana"/>
                <a:cs typeface="Verdana"/>
              </a:rPr>
              <a:t>.</a:t>
            </a:r>
            <a:r>
              <a:rPr sz="1100" u="sng" spc="-85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5</a:t>
            </a:r>
            <a:r>
              <a:rPr sz="1100" u="sng" spc="-105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 </a:t>
            </a:r>
            <a:r>
              <a:rPr sz="1100" i="1" u="sng" spc="-45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×</a:t>
            </a:r>
            <a:r>
              <a:rPr sz="1100" i="1" u="sng" spc="-135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 </a:t>
            </a:r>
            <a:r>
              <a:rPr sz="1100" u="sng" spc="-5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0</a:t>
            </a:r>
            <a:r>
              <a:rPr sz="1100" i="1" u="sng" spc="-5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Verdana"/>
                <a:cs typeface="Verdana"/>
              </a:rPr>
              <a:t>.</a:t>
            </a:r>
            <a:r>
              <a:rPr sz="1100" u="sng" spc="-5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01</a:t>
            </a:r>
            <a:r>
              <a:rPr sz="1100" spc="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650" baseline="-37878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650" spc="67" baseline="-37878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u="sng" spc="229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100" u="sng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0</a:t>
            </a:r>
            <a:r>
              <a:rPr sz="1100" i="1" u="sng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Verdana"/>
                <a:cs typeface="Verdana"/>
              </a:rPr>
              <a:t>.</a:t>
            </a:r>
            <a:r>
              <a:rPr sz="1100" u="sng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01</a:t>
            </a:r>
            <a:r>
              <a:rPr sz="1100" u="sng" spc="16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 </a:t>
            </a:r>
            <a:r>
              <a:rPr sz="1100" spc="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650" i="1" spc="-75" baseline="-37878" dirty="0">
                <a:solidFill>
                  <a:srgbClr val="22373A"/>
                </a:solidFill>
                <a:latin typeface="Meiryo"/>
                <a:cs typeface="Meiryo"/>
              </a:rPr>
              <a:t>≈</a:t>
            </a:r>
            <a:r>
              <a:rPr sz="1650" i="1" spc="-112" baseline="-37878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650" spc="-30" baseline="-37878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650" i="1" spc="-30" baseline="-37878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650" spc="-30" baseline="-37878" dirty="0">
                <a:solidFill>
                  <a:srgbClr val="22373A"/>
                </a:solidFill>
                <a:latin typeface="Tahoma"/>
                <a:cs typeface="Tahoma"/>
              </a:rPr>
              <a:t>03</a:t>
            </a:r>
            <a:endParaRPr sz="1650" baseline="-37878">
              <a:latin typeface="Tahoma"/>
              <a:cs typeface="Tahoma"/>
            </a:endParaRPr>
          </a:p>
          <a:p>
            <a:pPr marL="1428750">
              <a:lnSpc>
                <a:spcPct val="100000"/>
              </a:lnSpc>
              <a:spcBef>
                <a:spcPts val="170"/>
              </a:spcBef>
              <a:tabLst>
                <a:tab pos="2063750" algn="l"/>
              </a:tabLst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2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17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	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1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0047</a:t>
            </a:r>
            <a:endParaRPr sz="1100">
              <a:latin typeface="Tahoma"/>
              <a:cs typeface="Tahoma"/>
            </a:endParaRPr>
          </a:p>
          <a:p>
            <a:pPr marL="327660" indent="-177800">
              <a:lnSpc>
                <a:spcPct val="100000"/>
              </a:lnSpc>
              <a:spcBef>
                <a:spcPts val="815"/>
              </a:spcBef>
              <a:buChar char="•"/>
              <a:tabLst>
                <a:tab pos="328295" algn="l"/>
              </a:tabLst>
            </a:pP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There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97%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chance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rolling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fair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die.</a:t>
            </a:r>
            <a:endParaRPr sz="1100">
              <a:latin typeface="Tahoma"/>
              <a:cs typeface="Tahoma"/>
            </a:endParaRPr>
          </a:p>
          <a:p>
            <a:pPr marL="50800" marR="43180" algn="just">
              <a:lnSpc>
                <a:spcPct val="118000"/>
              </a:lnSpc>
              <a:spcBef>
                <a:spcPts val="675"/>
              </a:spcBef>
            </a:pP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Exercise: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what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80" dirty="0">
                <a:solidFill>
                  <a:srgbClr val="22373A"/>
                </a:solidFill>
                <a:latin typeface="Arial"/>
                <a:cs typeface="Arial"/>
              </a:rPr>
              <a:t>happens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 if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90" dirty="0">
                <a:solidFill>
                  <a:srgbClr val="22373A"/>
                </a:solidFill>
                <a:latin typeface="Arial"/>
                <a:cs typeface="Arial"/>
              </a:rPr>
              <a:t>we</a:t>
            </a:r>
            <a:r>
              <a:rPr sz="1100" i="1" spc="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roll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 three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85" dirty="0">
                <a:solidFill>
                  <a:srgbClr val="22373A"/>
                </a:solidFill>
                <a:latin typeface="Arial"/>
                <a:cs typeface="Arial"/>
              </a:rPr>
              <a:t>6s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in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row?</a:t>
            </a:r>
            <a:r>
              <a:rPr sz="1100" i="1" spc="7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Exercise:</a:t>
            </a:r>
            <a:r>
              <a:rPr sz="1100" i="1" spc="7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How 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many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85" dirty="0">
                <a:solidFill>
                  <a:srgbClr val="22373A"/>
                </a:solidFill>
                <a:latin typeface="Arial"/>
                <a:cs typeface="Arial"/>
              </a:rPr>
              <a:t>6s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do </a:t>
            </a:r>
            <a:r>
              <a:rPr sz="1100" i="1" spc="-90" dirty="0">
                <a:solidFill>
                  <a:srgbClr val="22373A"/>
                </a:solidFill>
                <a:latin typeface="Arial"/>
                <a:cs typeface="Arial"/>
              </a:rPr>
              <a:t>we</a:t>
            </a:r>
            <a:r>
              <a:rPr sz="1100" i="1" spc="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65" dirty="0">
                <a:solidFill>
                  <a:srgbClr val="22373A"/>
                </a:solidFill>
                <a:latin typeface="Arial"/>
                <a:cs typeface="Arial"/>
              </a:rPr>
              <a:t>have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to roll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in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row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before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90" dirty="0">
                <a:solidFill>
                  <a:srgbClr val="22373A"/>
                </a:solidFill>
                <a:latin typeface="Arial"/>
                <a:cs typeface="Arial"/>
              </a:rPr>
              <a:t>we</a:t>
            </a:r>
            <a:r>
              <a:rPr sz="1100" i="1" spc="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65" dirty="0">
                <a:solidFill>
                  <a:srgbClr val="22373A"/>
                </a:solidFill>
                <a:latin typeface="Arial"/>
                <a:cs typeface="Arial"/>
              </a:rPr>
              <a:t>are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confident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that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the die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is</a:t>
            </a:r>
            <a:r>
              <a:rPr sz="1100" i="1" spc="-6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loaded?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7295" y="1408224"/>
            <a:ext cx="50736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spc="-40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Priors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79995" y="1776457"/>
            <a:ext cx="3048635" cy="5080"/>
            <a:chOff x="779995" y="1776457"/>
            <a:chExt cx="3048635" cy="5080"/>
          </a:xfrm>
        </p:grpSpPr>
        <p:sp>
          <p:nvSpPr>
            <p:cNvPr id="4" name="object 4"/>
            <p:cNvSpPr/>
            <p:nvPr/>
          </p:nvSpPr>
          <p:spPr>
            <a:xfrm>
              <a:off x="779995" y="1776457"/>
              <a:ext cx="3048635" cy="5080"/>
            </a:xfrm>
            <a:custGeom>
              <a:avLst/>
              <a:gdLst/>
              <a:ahLst/>
              <a:cxnLst/>
              <a:rect l="l" t="t" r="r" b="b"/>
              <a:pathLst>
                <a:path w="3048635" h="5080">
                  <a:moveTo>
                    <a:pt x="0" y="5060"/>
                  </a:moveTo>
                  <a:lnTo>
                    <a:pt x="0" y="0"/>
                  </a:lnTo>
                  <a:lnTo>
                    <a:pt x="3048038" y="0"/>
                  </a:lnTo>
                  <a:lnTo>
                    <a:pt x="304803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79995" y="1776457"/>
              <a:ext cx="694690" cy="5080"/>
            </a:xfrm>
            <a:custGeom>
              <a:avLst/>
              <a:gdLst/>
              <a:ahLst/>
              <a:cxnLst/>
              <a:rect l="l" t="t" r="r" b="b"/>
              <a:pathLst>
                <a:path w="694690" h="5080">
                  <a:moveTo>
                    <a:pt x="0" y="5060"/>
                  </a:moveTo>
                  <a:lnTo>
                    <a:pt x="0" y="0"/>
                  </a:lnTo>
                  <a:lnTo>
                    <a:pt x="694477" y="0"/>
                  </a:lnTo>
                  <a:lnTo>
                    <a:pt x="694477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dirty="0"/>
              <a:t>What</a:t>
            </a:r>
            <a:r>
              <a:rPr spc="50" dirty="0"/>
              <a:t> </a:t>
            </a:r>
            <a:r>
              <a:rPr spc="-35" dirty="0"/>
              <a:t>is</a:t>
            </a:r>
            <a:r>
              <a:rPr spc="50" dirty="0"/>
              <a:t> </a:t>
            </a:r>
            <a:r>
              <a:rPr dirty="0"/>
              <a:t>a</a:t>
            </a:r>
            <a:r>
              <a:rPr spc="50" dirty="0"/>
              <a:t> </a:t>
            </a:r>
            <a:r>
              <a:rPr spc="-40" dirty="0"/>
              <a:t>prior</a:t>
            </a:r>
            <a:r>
              <a:rPr spc="55" dirty="0"/>
              <a:t> </a:t>
            </a:r>
            <a:r>
              <a:rPr spc="-20" dirty="0"/>
              <a:t>belief?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19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34594" y="675815"/>
            <a:ext cx="3848100" cy="2313940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40790">
              <a:lnSpc>
                <a:spcPct val="100000"/>
              </a:lnSpc>
              <a:spcBef>
                <a:spcPts val="265"/>
              </a:spcBef>
            </a:pPr>
            <a:r>
              <a:rPr sz="1650" i="1" baseline="-37878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650" baseline="-37878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650" i="1" baseline="-37878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650" i="1" baseline="-37878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650" i="1" baseline="-37878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650" baseline="-37878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650" spc="-67" baseline="-37878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650" baseline="-37878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650" spc="127" baseline="-37878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P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(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D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Meiryo"/>
                <a:cs typeface="Meiryo"/>
              </a:rPr>
              <a:t>|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H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)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P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(</a:t>
            </a:r>
            <a:r>
              <a:rPr sz="1100" i="1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H</a:t>
            </a:r>
            <a:r>
              <a:rPr sz="1100" u="sng" spc="-1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737870" algn="ctr">
              <a:lnSpc>
                <a:spcPct val="100000"/>
              </a:lnSpc>
              <a:spcBef>
                <a:spcPts val="170"/>
              </a:spcBef>
            </a:pP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950">
              <a:latin typeface="Tahoma"/>
              <a:cs typeface="Tahoma"/>
            </a:endParaRPr>
          </a:p>
          <a:p>
            <a:pPr marL="1256030">
              <a:lnSpc>
                <a:spcPct val="100000"/>
              </a:lnSpc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100" i="1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0" dirty="0">
                <a:solidFill>
                  <a:srgbClr val="22373A"/>
                </a:solidFill>
                <a:latin typeface="Meiryo"/>
                <a:cs typeface="Meiryo"/>
              </a:rPr>
              <a:t>≈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100" i="1" spc="-1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25400" marR="104775">
              <a:lnSpc>
                <a:spcPct val="118000"/>
              </a:lnSpc>
              <a:spcBef>
                <a:spcPts val="650"/>
              </a:spcBef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100" i="1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posterior probability:</a:t>
            </a:r>
            <a:r>
              <a:rPr sz="1100" spc="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hypothesis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given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data?</a:t>
            </a:r>
            <a:endParaRPr sz="1100">
              <a:latin typeface="Tahoma"/>
              <a:cs typeface="Tahoma"/>
            </a:endParaRPr>
          </a:p>
          <a:p>
            <a:pPr marL="25400" marR="17780">
              <a:lnSpc>
                <a:spcPct val="118000"/>
              </a:lnSpc>
              <a:spcBef>
                <a:spcPts val="680"/>
              </a:spcBef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</a:t>
            </a:r>
            <a:r>
              <a:rPr sz="1100" i="1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likelihood:</a:t>
            </a:r>
            <a:r>
              <a:rPr sz="1100" spc="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data,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assume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the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hypothesis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true?</a:t>
            </a:r>
            <a:endParaRPr sz="1100">
              <a:latin typeface="Tahoma"/>
              <a:cs typeface="Tahoma"/>
            </a:endParaRPr>
          </a:p>
          <a:p>
            <a:pPr marL="25400" marR="38100">
              <a:lnSpc>
                <a:spcPct val="118000"/>
              </a:lnSpc>
              <a:spcBef>
                <a:spcPts val="675"/>
              </a:spcBef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H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prior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probability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hypothesis:</a:t>
            </a:r>
            <a:r>
              <a:rPr sz="1100" spc="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we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think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is,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before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look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data.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729615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Flat</a:t>
            </a:r>
            <a:r>
              <a:rPr spc="105" dirty="0"/>
              <a:t> </a:t>
            </a:r>
            <a:r>
              <a:rPr spc="-70" dirty="0"/>
              <a:t>priors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20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2722" y="1035733"/>
            <a:ext cx="3898900" cy="14712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4005" marR="55244" indent="-177165">
              <a:lnSpc>
                <a:spcPct val="118000"/>
              </a:lnSpc>
              <a:spcBef>
                <a:spcPts val="100"/>
              </a:spcBef>
              <a:buChar char="•"/>
              <a:tabLst>
                <a:tab pos="294640" algn="l"/>
              </a:tabLst>
            </a:pPr>
            <a:r>
              <a:rPr sz="1100" spc="65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flat</a:t>
            </a:r>
            <a:r>
              <a:rPr sz="1100" i="1" spc="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or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35" dirty="0">
                <a:solidFill>
                  <a:srgbClr val="22373A"/>
                </a:solidFill>
                <a:latin typeface="Arial"/>
                <a:cs typeface="Arial"/>
              </a:rPr>
              <a:t>uninformative</a:t>
            </a:r>
            <a:r>
              <a:rPr sz="1100" i="1" spc="4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prior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when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assume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everything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is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equally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likely.</a:t>
            </a:r>
            <a:endParaRPr sz="1100">
              <a:latin typeface="Tahoma"/>
              <a:cs typeface="Tahoma"/>
            </a:endParaRPr>
          </a:p>
          <a:p>
            <a:pPr marL="294005" marR="5080" indent="-177165">
              <a:lnSpc>
                <a:spcPct val="118000"/>
              </a:lnSpc>
              <a:spcBef>
                <a:spcPts val="680"/>
              </a:spcBef>
              <a:buChar char="•"/>
              <a:tabLst>
                <a:tab pos="294640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frequentist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models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may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used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previously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are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equivalent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Bayesian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model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with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flat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prior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(kind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of).</a:t>
            </a:r>
            <a:endParaRPr sz="1100">
              <a:latin typeface="Tahoma"/>
              <a:cs typeface="Tahoma"/>
            </a:endParaRPr>
          </a:p>
          <a:p>
            <a:pPr marL="17145">
              <a:lnSpc>
                <a:spcPct val="100000"/>
              </a:lnSpc>
              <a:spcBef>
                <a:spcPts val="915"/>
              </a:spcBef>
            </a:pPr>
            <a:r>
              <a:rPr sz="1100" i="1" spc="-50" dirty="0">
                <a:solidFill>
                  <a:srgbClr val="22373A"/>
                </a:solidFill>
                <a:latin typeface="Arial"/>
                <a:cs typeface="Arial"/>
              </a:rPr>
              <a:t>We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can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nearly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75" dirty="0">
                <a:solidFill>
                  <a:srgbClr val="22373A"/>
                </a:solidFill>
                <a:latin typeface="Arial"/>
                <a:cs typeface="Arial"/>
              </a:rPr>
              <a:t>always</a:t>
            </a:r>
            <a:r>
              <a:rPr sz="1100" i="1" spc="-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do</a:t>
            </a:r>
            <a:r>
              <a:rPr sz="1100" i="1" spc="-3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better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than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this!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isn’t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as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hard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might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think.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1710689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Why</a:t>
            </a:r>
            <a:r>
              <a:rPr spc="30" dirty="0"/>
              <a:t> </a:t>
            </a:r>
            <a:r>
              <a:rPr spc="-10" dirty="0"/>
              <a:t>are</a:t>
            </a:r>
            <a:r>
              <a:rPr spc="35" dirty="0"/>
              <a:t> </a:t>
            </a:r>
            <a:r>
              <a:rPr dirty="0"/>
              <a:t>flat</a:t>
            </a:r>
            <a:r>
              <a:rPr spc="30" dirty="0"/>
              <a:t> </a:t>
            </a:r>
            <a:r>
              <a:rPr spc="-60" dirty="0"/>
              <a:t>priors</a:t>
            </a:r>
            <a:r>
              <a:rPr spc="35" dirty="0"/>
              <a:t> </a:t>
            </a:r>
            <a:r>
              <a:rPr spc="-45" dirty="0"/>
              <a:t>bad?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21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7195" y="738909"/>
            <a:ext cx="3970020" cy="20650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9405" marR="30480" indent="-177165" algn="just">
              <a:lnSpc>
                <a:spcPct val="118000"/>
              </a:lnSpc>
              <a:spcBef>
                <a:spcPts val="100"/>
              </a:spcBef>
              <a:buChar char="•"/>
              <a:tabLst>
                <a:tab pos="320040" algn="l"/>
              </a:tabLst>
            </a:pPr>
            <a:r>
              <a:rPr sz="1100" spc="55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flat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prior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says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believe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answer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to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10</a:t>
            </a:r>
            <a:r>
              <a:rPr sz="1200" spc="-15" baseline="27777" dirty="0">
                <a:solidFill>
                  <a:srgbClr val="22373A"/>
                </a:solidFill>
                <a:latin typeface="Trebuchet MS"/>
                <a:cs typeface="Trebuchet MS"/>
              </a:rPr>
              <a:t>100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42545" marR="32384" indent="-5080">
              <a:lnSpc>
                <a:spcPct val="118000"/>
              </a:lnSpc>
              <a:spcBef>
                <a:spcPts val="68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seems</a:t>
            </a:r>
            <a:r>
              <a:rPr sz="1100" spc="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unreasonable,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10</a:t>
            </a:r>
            <a:r>
              <a:rPr sz="1200" baseline="27777" dirty="0">
                <a:solidFill>
                  <a:srgbClr val="22373A"/>
                </a:solidFill>
                <a:latin typeface="Trebuchet MS"/>
                <a:cs typeface="Trebuchet MS"/>
              </a:rPr>
              <a:t>100</a:t>
            </a:r>
            <a:r>
              <a:rPr sz="1200" spc="37" baseline="27777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very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large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number.</a:t>
            </a:r>
            <a:r>
              <a:rPr sz="1100" spc="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It’s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many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times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more</a:t>
            </a:r>
            <a:r>
              <a:rPr sz="1100" i="1" spc="-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than</a:t>
            </a:r>
            <a:r>
              <a:rPr sz="1100" i="1" spc="-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the</a:t>
            </a:r>
            <a:r>
              <a:rPr sz="1100" i="1" spc="-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Arial"/>
                <a:cs typeface="Arial"/>
              </a:rPr>
              <a:t>estimated</a:t>
            </a:r>
            <a:r>
              <a:rPr sz="1100" i="1" spc="-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50" dirty="0">
                <a:solidFill>
                  <a:srgbClr val="22373A"/>
                </a:solidFill>
                <a:latin typeface="Arial"/>
                <a:cs typeface="Arial"/>
              </a:rPr>
              <a:t>number</a:t>
            </a:r>
            <a:r>
              <a:rPr sz="1100" i="1" spc="-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of</a:t>
            </a:r>
            <a:r>
              <a:rPr sz="1100" i="1" spc="-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Arial"/>
                <a:cs typeface="Arial"/>
              </a:rPr>
              <a:t>atoms</a:t>
            </a:r>
            <a:r>
              <a:rPr sz="1100" i="1" spc="-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in</a:t>
            </a:r>
            <a:r>
              <a:rPr sz="1100" i="1" spc="-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the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entire universe.</a:t>
            </a:r>
            <a:endParaRPr sz="1100">
              <a:latin typeface="Arial"/>
              <a:cs typeface="Arial"/>
            </a:endParaRPr>
          </a:p>
          <a:p>
            <a:pPr marL="319405" marR="30480" indent="-177165" algn="just">
              <a:lnSpc>
                <a:spcPct val="118000"/>
              </a:lnSpc>
              <a:spcBef>
                <a:spcPts val="675"/>
              </a:spcBef>
              <a:buChar char="•"/>
              <a:tabLst>
                <a:tab pos="320040" algn="l"/>
              </a:tabLst>
            </a:pPr>
            <a:r>
              <a:rPr sz="1100" spc="65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flat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prior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also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states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believe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negative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answer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positive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answer.</a:t>
            </a:r>
            <a:r>
              <a:rPr sz="1100" spc="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often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an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unreasonable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assumption.</a:t>
            </a:r>
            <a:endParaRPr sz="1100">
              <a:latin typeface="Tahoma"/>
              <a:cs typeface="Tahoma"/>
            </a:endParaRPr>
          </a:p>
          <a:p>
            <a:pPr marL="42545">
              <a:lnSpc>
                <a:spcPct val="100000"/>
              </a:lnSpc>
              <a:spcBef>
                <a:spcPts val="915"/>
              </a:spcBef>
            </a:pPr>
            <a:r>
              <a:rPr sz="1100" i="1" spc="-70" dirty="0">
                <a:solidFill>
                  <a:srgbClr val="22373A"/>
                </a:solidFill>
                <a:latin typeface="Arial"/>
                <a:cs typeface="Arial"/>
              </a:rPr>
              <a:t>Can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you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think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of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any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examples?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Informative</a:t>
            </a:r>
            <a:r>
              <a:rPr spc="35" dirty="0"/>
              <a:t> </a:t>
            </a:r>
            <a:r>
              <a:rPr spc="-40" dirty="0"/>
              <a:t>Priors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22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593100"/>
            <a:ext cx="3917315" cy="23488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9560" marR="5080" indent="-177165">
              <a:lnSpc>
                <a:spcPct val="118000"/>
              </a:lnSpc>
              <a:spcBef>
                <a:spcPts val="100"/>
              </a:spcBef>
              <a:buChar char="•"/>
              <a:tabLst>
                <a:tab pos="290195" algn="l"/>
              </a:tabLst>
            </a:pP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often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estimate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priors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from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literature,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every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day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experience,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and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best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guesses.</a:t>
            </a:r>
            <a:endParaRPr sz="1100">
              <a:latin typeface="Tahoma"/>
              <a:cs typeface="Tahoma"/>
            </a:endParaRPr>
          </a:p>
          <a:p>
            <a:pPr marL="289560" marR="133350" indent="-177165">
              <a:lnSpc>
                <a:spcPct val="118000"/>
              </a:lnSpc>
              <a:spcBef>
                <a:spcPts val="680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specify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informative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prior,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need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define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likely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every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possible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answer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is.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0195" algn="l"/>
              </a:tabLst>
            </a:pP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practice,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often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normal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do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this:</a:t>
            </a:r>
            <a:endParaRPr sz="1100">
              <a:latin typeface="Tahoma"/>
              <a:cs typeface="Tahoma"/>
            </a:endParaRPr>
          </a:p>
          <a:p>
            <a:pPr marL="289560">
              <a:lnSpc>
                <a:spcPct val="100000"/>
              </a:lnSpc>
              <a:spcBef>
                <a:spcPts val="240"/>
              </a:spcBef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10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Meiryo"/>
                <a:cs typeface="Meiryo"/>
              </a:rPr>
              <a:t>∼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i="1" spc="-35" dirty="0">
                <a:solidFill>
                  <a:srgbClr val="22373A"/>
                </a:solidFill>
                <a:latin typeface="Arial"/>
                <a:cs typeface="Arial"/>
              </a:rPr>
              <a:t>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35" dirty="0">
                <a:solidFill>
                  <a:srgbClr val="22373A"/>
                </a:solidFill>
                <a:latin typeface="Verdana"/>
                <a:cs typeface="Verdana"/>
              </a:rPr>
              <a:t>µ,</a:t>
            </a:r>
            <a:r>
              <a:rPr sz="1100" i="1" spc="-21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Exercise:</a:t>
            </a:r>
            <a:r>
              <a:rPr sz="1100" i="1" spc="6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What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is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your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prior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for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the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height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of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my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brother?</a:t>
            </a:r>
            <a:endParaRPr sz="1100">
              <a:latin typeface="Arial"/>
              <a:cs typeface="Arial"/>
            </a:endParaRPr>
          </a:p>
          <a:p>
            <a:pPr marL="283845" marR="6985" indent="-172085">
              <a:lnSpc>
                <a:spcPct val="118000"/>
              </a:lnSpc>
              <a:spcBef>
                <a:spcPts val="675"/>
              </a:spcBef>
              <a:buChar char="•"/>
              <a:tabLst>
                <a:tab pos="290195" algn="l"/>
              </a:tabLst>
            </a:pP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Weakly-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Informative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Priors: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7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Meiryo"/>
                <a:cs typeface="Meiryo"/>
              </a:rPr>
              <a:t>∼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i="1" spc="-35" dirty="0">
                <a:solidFill>
                  <a:srgbClr val="22373A"/>
                </a:solidFill>
                <a:latin typeface="Arial"/>
                <a:cs typeface="Arial"/>
              </a:rPr>
              <a:t>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(0</a:t>
            </a:r>
            <a:r>
              <a:rPr sz="1100" i="1" spc="-35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1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1)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or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7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Meiryo"/>
                <a:cs typeface="Meiryo"/>
              </a:rPr>
              <a:t>∼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i="1" spc="-35" dirty="0">
                <a:solidFill>
                  <a:srgbClr val="22373A"/>
                </a:solidFill>
                <a:latin typeface="Arial"/>
                <a:cs typeface="Arial"/>
              </a:rPr>
              <a:t>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(0</a:t>
            </a:r>
            <a:r>
              <a:rPr sz="1100" i="1" spc="-35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1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10)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are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commonly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used,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especially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14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first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scale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centre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data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(more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on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tomorrow).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1831339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Weakly</a:t>
            </a:r>
            <a:r>
              <a:rPr spc="-5" dirty="0"/>
              <a:t> </a:t>
            </a:r>
            <a:r>
              <a:rPr spc="-20" dirty="0"/>
              <a:t>Informative</a:t>
            </a:r>
            <a:r>
              <a:rPr spc="-5" dirty="0"/>
              <a:t> </a:t>
            </a:r>
            <a:r>
              <a:rPr spc="-30" dirty="0"/>
              <a:t>Priors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909231"/>
            <a:ext cx="3964304" cy="401320"/>
          </a:xfrm>
          <a:custGeom>
            <a:avLst/>
            <a:gdLst/>
            <a:ahLst/>
            <a:cxnLst/>
            <a:rect l="l" t="t" r="r" b="b"/>
            <a:pathLst>
              <a:path w="3964304" h="401319">
                <a:moveTo>
                  <a:pt x="3963911" y="0"/>
                </a:moveTo>
                <a:lnTo>
                  <a:pt x="0" y="0"/>
                </a:lnTo>
                <a:lnTo>
                  <a:pt x="0" y="400799"/>
                </a:lnTo>
                <a:lnTo>
                  <a:pt x="3963911" y="400799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546135"/>
            <a:ext cx="3953510" cy="735965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95"/>
              </a:spcBef>
            </a:pP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Even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4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0</a:t>
            </a:r>
            <a:r>
              <a:rPr sz="1100" i="1" spc="-7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1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good!</a:t>
            </a:r>
            <a:endParaRPr sz="1100">
              <a:latin typeface="Tahoma"/>
              <a:cs typeface="Tahoma"/>
            </a:endParaRPr>
          </a:p>
          <a:p>
            <a:pPr marL="158115" marR="5080" indent="-146050">
              <a:lnSpc>
                <a:spcPct val="118000"/>
              </a:lnSpc>
              <a:spcBef>
                <a:spcPts val="459"/>
              </a:spcBef>
            </a:pPr>
            <a:r>
              <a:rPr sz="1100" spc="110" dirty="0">
                <a:latin typeface="Palatino Linotype"/>
                <a:cs typeface="Palatino Linotype"/>
              </a:rPr>
              <a:t>tibble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spc="110" dirty="0">
                <a:solidFill>
                  <a:srgbClr val="C4A000"/>
                </a:solidFill>
                <a:latin typeface="Palatino Linotype"/>
                <a:cs typeface="Palatino Linotype"/>
              </a:rPr>
              <a:t>x</a:t>
            </a:r>
            <a:r>
              <a:rPr sz="1100" spc="30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1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100" dirty="0">
                <a:latin typeface="Palatino Linotype"/>
                <a:cs typeface="Palatino Linotype"/>
              </a:rPr>
              <a:t>seq</a:t>
            </a:r>
            <a:r>
              <a:rPr sz="1100" spc="10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spc="100" dirty="0">
                <a:latin typeface="Palatino Linotype"/>
                <a:cs typeface="Palatino Linotype"/>
              </a:rPr>
              <a:t>-</a:t>
            </a:r>
            <a:r>
              <a:rPr sz="1100" spc="155" dirty="0">
                <a:solidFill>
                  <a:srgbClr val="0000CE"/>
                </a:solidFill>
                <a:latin typeface="Palatino Linotype"/>
                <a:cs typeface="Palatino Linotype"/>
              </a:rPr>
              <a:t>1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0000CE"/>
                </a:solidFill>
                <a:latin typeface="Palatino Linotype"/>
                <a:cs typeface="Palatino Linotype"/>
              </a:rPr>
              <a:t>1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40" dirty="0">
                <a:solidFill>
                  <a:srgbClr val="0000CE"/>
                </a:solidFill>
                <a:latin typeface="Palatino Linotype"/>
                <a:cs typeface="Palatino Linotype"/>
              </a:rPr>
              <a:t>0.01</a:t>
            </a:r>
            <a:r>
              <a:rPr sz="1100" spc="140" dirty="0">
                <a:solidFill>
                  <a:srgbClr val="22373A"/>
                </a:solidFill>
                <a:latin typeface="Palatino Linotype"/>
                <a:cs typeface="Palatino Linotype"/>
              </a:rPr>
              <a:t>),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y</a:t>
            </a:r>
            <a:r>
              <a:rPr sz="1100" spc="30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1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latin typeface="Palatino Linotype"/>
                <a:cs typeface="Palatino Linotype"/>
              </a:rPr>
              <a:t>dnorm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(x,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0000CE"/>
                </a:solidFill>
                <a:latin typeface="Palatino Linotype"/>
                <a:cs typeface="Palatino Linotype"/>
              </a:rPr>
              <a:t>0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45" dirty="0">
                <a:solidFill>
                  <a:srgbClr val="0000CE"/>
                </a:solidFill>
                <a:latin typeface="Palatino Linotype"/>
                <a:cs typeface="Palatino Linotype"/>
              </a:rPr>
              <a:t>0.1</a:t>
            </a:r>
            <a:r>
              <a:rPr sz="1100" spc="145" dirty="0">
                <a:solidFill>
                  <a:srgbClr val="22373A"/>
                </a:solidFill>
                <a:latin typeface="Palatino Linotype"/>
                <a:cs typeface="Palatino Linotype"/>
              </a:rPr>
              <a:t>))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10" dirty="0">
                <a:latin typeface="Palatino Linotype"/>
                <a:cs typeface="Palatino Linotype"/>
              </a:rPr>
              <a:t>%&gt;%</a:t>
            </a:r>
            <a:r>
              <a:rPr sz="1100" spc="85" dirty="0">
                <a:latin typeface="Palatino Linotype"/>
                <a:cs typeface="Palatino Linotype"/>
              </a:rPr>
              <a:t> ggplot</a:t>
            </a:r>
            <a:r>
              <a:rPr sz="1100" spc="85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spc="85" dirty="0">
                <a:latin typeface="Palatino Linotype"/>
                <a:cs typeface="Palatino Linotype"/>
              </a:rPr>
              <a:t>aes</a:t>
            </a:r>
            <a:r>
              <a:rPr sz="1100" spc="85" dirty="0">
                <a:solidFill>
                  <a:srgbClr val="22373A"/>
                </a:solidFill>
                <a:latin typeface="Palatino Linotype"/>
                <a:cs typeface="Palatino Linotype"/>
              </a:rPr>
              <a:t>(x,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20" dirty="0">
                <a:solidFill>
                  <a:srgbClr val="22373A"/>
                </a:solidFill>
                <a:latin typeface="Palatino Linotype"/>
                <a:cs typeface="Palatino Linotype"/>
              </a:rPr>
              <a:t>y))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latin typeface="Palatino Linotype"/>
                <a:cs typeface="Palatino Linotype"/>
              </a:rPr>
              <a:t>+</a:t>
            </a:r>
            <a:r>
              <a:rPr sz="1100" spc="315" dirty="0">
                <a:latin typeface="Palatino Linotype"/>
                <a:cs typeface="Palatino Linotype"/>
              </a:rPr>
              <a:t> </a:t>
            </a:r>
            <a:r>
              <a:rPr sz="1100" spc="-10" dirty="0">
                <a:latin typeface="Palatino Linotype"/>
                <a:cs typeface="Palatino Linotype"/>
              </a:rPr>
              <a:t>geom_path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()</a:t>
            </a:r>
            <a:endParaRPr sz="1100">
              <a:latin typeface="Palatino Linotype"/>
              <a:cs typeface="Palatino Linotype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59994" y="1408171"/>
            <a:ext cx="3888740" cy="1516380"/>
            <a:chOff x="359994" y="1408171"/>
            <a:chExt cx="3888740" cy="1516380"/>
          </a:xfrm>
        </p:grpSpPr>
        <p:sp>
          <p:nvSpPr>
            <p:cNvPr id="6" name="object 6"/>
            <p:cNvSpPr/>
            <p:nvPr/>
          </p:nvSpPr>
          <p:spPr>
            <a:xfrm>
              <a:off x="359994" y="1408710"/>
              <a:ext cx="3888740" cy="1515745"/>
            </a:xfrm>
            <a:custGeom>
              <a:avLst/>
              <a:gdLst/>
              <a:ahLst/>
              <a:cxnLst/>
              <a:rect l="l" t="t" r="r" b="b"/>
              <a:pathLst>
                <a:path w="3888740" h="1515745">
                  <a:moveTo>
                    <a:pt x="3888147" y="0"/>
                  </a:moveTo>
                  <a:lnTo>
                    <a:pt x="0" y="0"/>
                  </a:lnTo>
                  <a:lnTo>
                    <a:pt x="0" y="1515718"/>
                  </a:lnTo>
                  <a:lnTo>
                    <a:pt x="3888147" y="1515718"/>
                  </a:lnTo>
                  <a:lnTo>
                    <a:pt x="388814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77901" y="1411346"/>
              <a:ext cx="3768090" cy="1376680"/>
            </a:xfrm>
            <a:custGeom>
              <a:avLst/>
              <a:gdLst/>
              <a:ahLst/>
              <a:cxnLst/>
              <a:rect l="l" t="t" r="r" b="b"/>
              <a:pathLst>
                <a:path w="3768090" h="1376680">
                  <a:moveTo>
                    <a:pt x="3767603" y="0"/>
                  </a:moveTo>
                  <a:lnTo>
                    <a:pt x="0" y="0"/>
                  </a:lnTo>
                  <a:lnTo>
                    <a:pt x="0" y="1376283"/>
                  </a:lnTo>
                  <a:lnTo>
                    <a:pt x="3767603" y="1376283"/>
                  </a:lnTo>
                  <a:lnTo>
                    <a:pt x="3767603" y="0"/>
                  </a:lnTo>
                  <a:close/>
                </a:path>
              </a:pathLst>
            </a:custGeom>
            <a:solidFill>
              <a:srgbClr val="EBEB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77901" y="1411346"/>
              <a:ext cx="3768090" cy="1376680"/>
            </a:xfrm>
            <a:custGeom>
              <a:avLst/>
              <a:gdLst/>
              <a:ahLst/>
              <a:cxnLst/>
              <a:rect l="l" t="t" r="r" b="b"/>
              <a:pathLst>
                <a:path w="3768090" h="1376680">
                  <a:moveTo>
                    <a:pt x="0" y="1156888"/>
                  </a:moveTo>
                  <a:lnTo>
                    <a:pt x="3767603" y="1156888"/>
                  </a:lnTo>
                </a:path>
                <a:path w="3768090" h="1376680">
                  <a:moveTo>
                    <a:pt x="0" y="843310"/>
                  </a:moveTo>
                  <a:lnTo>
                    <a:pt x="3767603" y="843310"/>
                  </a:lnTo>
                </a:path>
                <a:path w="3768090" h="1376680">
                  <a:moveTo>
                    <a:pt x="0" y="529677"/>
                  </a:moveTo>
                  <a:lnTo>
                    <a:pt x="3767603" y="529677"/>
                  </a:lnTo>
                </a:path>
                <a:path w="3768090" h="1376680">
                  <a:moveTo>
                    <a:pt x="0" y="216044"/>
                  </a:moveTo>
                  <a:lnTo>
                    <a:pt x="3767603" y="216044"/>
                  </a:lnTo>
                </a:path>
                <a:path w="3768090" h="1376680">
                  <a:moveTo>
                    <a:pt x="599422" y="1376283"/>
                  </a:moveTo>
                  <a:lnTo>
                    <a:pt x="599422" y="0"/>
                  </a:lnTo>
                </a:path>
                <a:path w="3768090" h="1376680">
                  <a:moveTo>
                    <a:pt x="1455693" y="1376283"/>
                  </a:moveTo>
                  <a:lnTo>
                    <a:pt x="1455693" y="0"/>
                  </a:lnTo>
                </a:path>
                <a:path w="3768090" h="1376680">
                  <a:moveTo>
                    <a:pt x="2311965" y="1376283"/>
                  </a:moveTo>
                  <a:lnTo>
                    <a:pt x="2311965" y="0"/>
                  </a:lnTo>
                </a:path>
                <a:path w="3768090" h="1376680">
                  <a:moveTo>
                    <a:pt x="3168236" y="1376283"/>
                  </a:moveTo>
                  <a:lnTo>
                    <a:pt x="3168236" y="0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77901" y="1411346"/>
              <a:ext cx="3768090" cy="1376680"/>
            </a:xfrm>
            <a:custGeom>
              <a:avLst/>
              <a:gdLst/>
              <a:ahLst/>
              <a:cxnLst/>
              <a:rect l="l" t="t" r="r" b="b"/>
              <a:pathLst>
                <a:path w="3768090" h="1376680">
                  <a:moveTo>
                    <a:pt x="0" y="1313732"/>
                  </a:moveTo>
                  <a:lnTo>
                    <a:pt x="3767603" y="1313732"/>
                  </a:lnTo>
                </a:path>
                <a:path w="3768090" h="1376680">
                  <a:moveTo>
                    <a:pt x="0" y="1000099"/>
                  </a:moveTo>
                  <a:lnTo>
                    <a:pt x="3767603" y="1000099"/>
                  </a:lnTo>
                </a:path>
                <a:path w="3768090" h="1376680">
                  <a:moveTo>
                    <a:pt x="0" y="686466"/>
                  </a:moveTo>
                  <a:lnTo>
                    <a:pt x="3767603" y="686466"/>
                  </a:lnTo>
                </a:path>
                <a:path w="3768090" h="1376680">
                  <a:moveTo>
                    <a:pt x="0" y="372833"/>
                  </a:moveTo>
                  <a:lnTo>
                    <a:pt x="3767603" y="372833"/>
                  </a:lnTo>
                </a:path>
                <a:path w="3768090" h="1376680">
                  <a:moveTo>
                    <a:pt x="0" y="59255"/>
                  </a:moveTo>
                  <a:lnTo>
                    <a:pt x="3767603" y="59255"/>
                  </a:lnTo>
                </a:path>
                <a:path w="3768090" h="1376680">
                  <a:moveTo>
                    <a:pt x="171287" y="1376283"/>
                  </a:moveTo>
                  <a:lnTo>
                    <a:pt x="171287" y="0"/>
                  </a:lnTo>
                </a:path>
                <a:path w="3768090" h="1376680">
                  <a:moveTo>
                    <a:pt x="1027558" y="1376283"/>
                  </a:moveTo>
                  <a:lnTo>
                    <a:pt x="1027558" y="0"/>
                  </a:lnTo>
                </a:path>
                <a:path w="3768090" h="1376680">
                  <a:moveTo>
                    <a:pt x="1883829" y="1376283"/>
                  </a:moveTo>
                  <a:lnTo>
                    <a:pt x="1883829" y="0"/>
                  </a:lnTo>
                </a:path>
                <a:path w="3768090" h="1376680">
                  <a:moveTo>
                    <a:pt x="2740100" y="1376283"/>
                  </a:moveTo>
                  <a:lnTo>
                    <a:pt x="2740100" y="0"/>
                  </a:lnTo>
                </a:path>
                <a:path w="3768090" h="1376680">
                  <a:moveTo>
                    <a:pt x="3596371" y="1376283"/>
                  </a:moveTo>
                  <a:lnTo>
                    <a:pt x="3596371" y="0"/>
                  </a:lnTo>
                </a:path>
              </a:pathLst>
            </a:custGeom>
            <a:ln w="5876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49188" y="1473897"/>
              <a:ext cx="3425190" cy="1251585"/>
            </a:xfrm>
            <a:custGeom>
              <a:avLst/>
              <a:gdLst/>
              <a:ahLst/>
              <a:cxnLst/>
              <a:rect l="l" t="t" r="r" b="b"/>
              <a:pathLst>
                <a:path w="3425190" h="1251585">
                  <a:moveTo>
                    <a:pt x="0" y="1251181"/>
                  </a:moveTo>
                  <a:lnTo>
                    <a:pt x="0" y="1251181"/>
                  </a:lnTo>
                  <a:lnTo>
                    <a:pt x="890484" y="1251181"/>
                  </a:lnTo>
                  <a:lnTo>
                    <a:pt x="907618" y="1251126"/>
                  </a:lnTo>
                  <a:lnTo>
                    <a:pt x="924753" y="1251126"/>
                  </a:lnTo>
                  <a:lnTo>
                    <a:pt x="941887" y="1251126"/>
                  </a:lnTo>
                  <a:lnTo>
                    <a:pt x="959021" y="1251071"/>
                  </a:lnTo>
                  <a:lnTo>
                    <a:pt x="976155" y="1251071"/>
                  </a:lnTo>
                  <a:lnTo>
                    <a:pt x="993234" y="1250962"/>
                  </a:lnTo>
                  <a:lnTo>
                    <a:pt x="1010369" y="1250907"/>
                  </a:lnTo>
                  <a:lnTo>
                    <a:pt x="1061771" y="1250248"/>
                  </a:lnTo>
                  <a:lnTo>
                    <a:pt x="1113119" y="1248435"/>
                  </a:lnTo>
                  <a:lnTo>
                    <a:pt x="1164522" y="1243712"/>
                  </a:lnTo>
                  <a:lnTo>
                    <a:pt x="1215869" y="1232509"/>
                  </a:lnTo>
                  <a:lnTo>
                    <a:pt x="1267272" y="1208565"/>
                  </a:lnTo>
                  <a:lnTo>
                    <a:pt x="1301540" y="1180942"/>
                  </a:lnTo>
                  <a:lnTo>
                    <a:pt x="1335754" y="1139919"/>
                  </a:lnTo>
                  <a:lnTo>
                    <a:pt x="1370022" y="1081816"/>
                  </a:lnTo>
                  <a:lnTo>
                    <a:pt x="1387157" y="1045406"/>
                  </a:lnTo>
                  <a:lnTo>
                    <a:pt x="1404291" y="1003559"/>
                  </a:lnTo>
                  <a:lnTo>
                    <a:pt x="1421370" y="956220"/>
                  </a:lnTo>
                  <a:lnTo>
                    <a:pt x="1438504" y="903280"/>
                  </a:lnTo>
                  <a:lnTo>
                    <a:pt x="1455638" y="844958"/>
                  </a:lnTo>
                  <a:lnTo>
                    <a:pt x="1472773" y="781583"/>
                  </a:lnTo>
                  <a:lnTo>
                    <a:pt x="1489907" y="713705"/>
                  </a:lnTo>
                  <a:lnTo>
                    <a:pt x="1507041" y="642148"/>
                  </a:lnTo>
                  <a:lnTo>
                    <a:pt x="1524120" y="567955"/>
                  </a:lnTo>
                  <a:lnTo>
                    <a:pt x="1541255" y="492279"/>
                  </a:lnTo>
                  <a:lnTo>
                    <a:pt x="1558389" y="416657"/>
                  </a:lnTo>
                  <a:lnTo>
                    <a:pt x="1575523" y="342629"/>
                  </a:lnTo>
                  <a:lnTo>
                    <a:pt x="1592657" y="271895"/>
                  </a:lnTo>
                  <a:lnTo>
                    <a:pt x="1609791" y="206104"/>
                  </a:lnTo>
                  <a:lnTo>
                    <a:pt x="1626871" y="147013"/>
                  </a:lnTo>
                  <a:lnTo>
                    <a:pt x="1644005" y="96215"/>
                  </a:lnTo>
                  <a:lnTo>
                    <a:pt x="1661139" y="55082"/>
                  </a:lnTo>
                  <a:lnTo>
                    <a:pt x="1695408" y="6260"/>
                  </a:lnTo>
                  <a:lnTo>
                    <a:pt x="1712542" y="0"/>
                  </a:lnTo>
                  <a:lnTo>
                    <a:pt x="1729676" y="6260"/>
                  </a:lnTo>
                  <a:lnTo>
                    <a:pt x="1763889" y="55082"/>
                  </a:lnTo>
                  <a:lnTo>
                    <a:pt x="1781024" y="96215"/>
                  </a:lnTo>
                  <a:lnTo>
                    <a:pt x="1798158" y="147013"/>
                  </a:lnTo>
                  <a:lnTo>
                    <a:pt x="1815292" y="206104"/>
                  </a:lnTo>
                  <a:lnTo>
                    <a:pt x="1832426" y="271895"/>
                  </a:lnTo>
                  <a:lnTo>
                    <a:pt x="1849506" y="342629"/>
                  </a:lnTo>
                  <a:lnTo>
                    <a:pt x="1866640" y="416657"/>
                  </a:lnTo>
                  <a:lnTo>
                    <a:pt x="1883774" y="492279"/>
                  </a:lnTo>
                  <a:lnTo>
                    <a:pt x="1900908" y="567955"/>
                  </a:lnTo>
                  <a:lnTo>
                    <a:pt x="1918042" y="642148"/>
                  </a:lnTo>
                  <a:lnTo>
                    <a:pt x="1935177" y="713705"/>
                  </a:lnTo>
                  <a:lnTo>
                    <a:pt x="1952256" y="781583"/>
                  </a:lnTo>
                  <a:lnTo>
                    <a:pt x="1969390" y="844958"/>
                  </a:lnTo>
                  <a:lnTo>
                    <a:pt x="1986524" y="903280"/>
                  </a:lnTo>
                  <a:lnTo>
                    <a:pt x="2003659" y="956220"/>
                  </a:lnTo>
                  <a:lnTo>
                    <a:pt x="2020793" y="1003559"/>
                  </a:lnTo>
                  <a:lnTo>
                    <a:pt x="2037927" y="1045406"/>
                  </a:lnTo>
                  <a:lnTo>
                    <a:pt x="2055006" y="1081816"/>
                  </a:lnTo>
                  <a:lnTo>
                    <a:pt x="2089275" y="1139919"/>
                  </a:lnTo>
                  <a:lnTo>
                    <a:pt x="2123543" y="1180942"/>
                  </a:lnTo>
                  <a:lnTo>
                    <a:pt x="2157812" y="1208565"/>
                  </a:lnTo>
                  <a:lnTo>
                    <a:pt x="2192025" y="1226359"/>
                  </a:lnTo>
                  <a:lnTo>
                    <a:pt x="2243428" y="1240912"/>
                  </a:lnTo>
                  <a:lnTo>
                    <a:pt x="2294775" y="1247282"/>
                  </a:lnTo>
                  <a:lnTo>
                    <a:pt x="2346178" y="1249863"/>
                  </a:lnTo>
                  <a:lnTo>
                    <a:pt x="2397526" y="1250742"/>
                  </a:lnTo>
                  <a:lnTo>
                    <a:pt x="2431794" y="1250962"/>
                  </a:lnTo>
                  <a:lnTo>
                    <a:pt x="2448928" y="1251071"/>
                  </a:lnTo>
                  <a:lnTo>
                    <a:pt x="2466063" y="1251071"/>
                  </a:lnTo>
                  <a:lnTo>
                    <a:pt x="2483142" y="1251126"/>
                  </a:lnTo>
                  <a:lnTo>
                    <a:pt x="2500276" y="1251126"/>
                  </a:lnTo>
                  <a:lnTo>
                    <a:pt x="2517410" y="1251126"/>
                  </a:lnTo>
                  <a:lnTo>
                    <a:pt x="2534544" y="1251181"/>
                  </a:lnTo>
                  <a:lnTo>
                    <a:pt x="2551679" y="1251181"/>
                  </a:lnTo>
                  <a:lnTo>
                    <a:pt x="3407950" y="1251181"/>
                  </a:lnTo>
                  <a:lnTo>
                    <a:pt x="3425084" y="1251181"/>
                  </a:lnTo>
                </a:path>
              </a:pathLst>
            </a:custGeom>
            <a:ln w="587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410668" y="2680691"/>
            <a:ext cx="5334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0</a:t>
            </a:r>
            <a:endParaRPr sz="3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10668" y="2367058"/>
            <a:ext cx="5334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1</a:t>
            </a:r>
            <a:endParaRPr sz="3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0668" y="2053426"/>
            <a:ext cx="5334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2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10668" y="1739847"/>
            <a:ext cx="5334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3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10668" y="1426215"/>
            <a:ext cx="5334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4</a:t>
            </a:r>
            <a:endParaRPr sz="35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62854" y="1470602"/>
            <a:ext cx="3611879" cy="1332230"/>
          </a:xfrm>
          <a:custGeom>
            <a:avLst/>
            <a:gdLst/>
            <a:ahLst/>
            <a:cxnLst/>
            <a:rect l="l" t="t" r="r" b="b"/>
            <a:pathLst>
              <a:path w="3611879" h="1332230">
                <a:moveTo>
                  <a:pt x="0" y="1254476"/>
                </a:moveTo>
                <a:lnTo>
                  <a:pt x="15047" y="1254476"/>
                </a:lnTo>
              </a:path>
              <a:path w="3611879" h="1332230">
                <a:moveTo>
                  <a:pt x="0" y="940843"/>
                </a:moveTo>
                <a:lnTo>
                  <a:pt x="15047" y="940843"/>
                </a:lnTo>
              </a:path>
              <a:path w="3611879" h="1332230">
                <a:moveTo>
                  <a:pt x="0" y="627210"/>
                </a:moveTo>
                <a:lnTo>
                  <a:pt x="15047" y="627210"/>
                </a:lnTo>
              </a:path>
              <a:path w="3611879" h="1332230">
                <a:moveTo>
                  <a:pt x="0" y="313578"/>
                </a:moveTo>
                <a:lnTo>
                  <a:pt x="15047" y="313578"/>
                </a:lnTo>
              </a:path>
              <a:path w="3611879" h="1332230">
                <a:moveTo>
                  <a:pt x="0" y="0"/>
                </a:moveTo>
                <a:lnTo>
                  <a:pt x="15047" y="0"/>
                </a:lnTo>
              </a:path>
              <a:path w="3611879" h="1332230">
                <a:moveTo>
                  <a:pt x="186334" y="1332074"/>
                </a:moveTo>
                <a:lnTo>
                  <a:pt x="186334" y="1317027"/>
                </a:lnTo>
              </a:path>
              <a:path w="3611879" h="1332230">
                <a:moveTo>
                  <a:pt x="1042605" y="1332074"/>
                </a:moveTo>
                <a:lnTo>
                  <a:pt x="1042605" y="1317027"/>
                </a:lnTo>
              </a:path>
              <a:path w="3611879" h="1332230">
                <a:moveTo>
                  <a:pt x="1898876" y="1332074"/>
                </a:moveTo>
                <a:lnTo>
                  <a:pt x="1898876" y="1317027"/>
                </a:lnTo>
              </a:path>
              <a:path w="3611879" h="1332230">
                <a:moveTo>
                  <a:pt x="2755147" y="1332074"/>
                </a:moveTo>
                <a:lnTo>
                  <a:pt x="2755147" y="1317027"/>
                </a:lnTo>
              </a:path>
              <a:path w="3611879" h="1332230">
                <a:moveTo>
                  <a:pt x="3611419" y="1332074"/>
                </a:moveTo>
                <a:lnTo>
                  <a:pt x="3611419" y="1317027"/>
                </a:lnTo>
              </a:path>
            </a:pathLst>
          </a:custGeom>
          <a:ln w="587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00367" y="2788055"/>
            <a:ext cx="110489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4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−1.0</a:t>
            </a:r>
            <a:endParaRPr sz="350">
              <a:latin typeface="Arial"/>
              <a:cs typeface="Arial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23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1456638" y="2788055"/>
            <a:ext cx="110489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4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−0.5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183624" y="2788055"/>
            <a:ext cx="81915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40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0.5</a:t>
            </a:r>
            <a:endParaRPr sz="35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039895" y="2788055"/>
            <a:ext cx="81915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40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1.0</a:t>
            </a:r>
            <a:endParaRPr sz="3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327352" y="2788055"/>
            <a:ext cx="81915" cy="15621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40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0.0</a:t>
            </a:r>
            <a:endParaRPr sz="350">
              <a:latin typeface="Arial"/>
              <a:cs typeface="Arial"/>
            </a:endParaRPr>
          </a:p>
          <a:p>
            <a:pPr marL="19050">
              <a:lnSpc>
                <a:spcPct val="100000"/>
              </a:lnSpc>
              <a:spcBef>
                <a:spcPts val="25"/>
              </a:spcBef>
            </a:pPr>
            <a:r>
              <a:rPr sz="450" spc="10" dirty="0">
                <a:latin typeface="Arial"/>
                <a:cs typeface="Arial"/>
              </a:rPr>
              <a:t>x</a:t>
            </a:r>
            <a:endParaRPr sz="4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27644" y="2071658"/>
            <a:ext cx="93345" cy="55880"/>
          </a:xfrm>
          <a:prstGeom prst="rect">
            <a:avLst/>
          </a:prstGeom>
        </p:spPr>
        <p:txBody>
          <a:bodyPr vert="vert270" wrap="square" lIns="0" tIns="101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z="450" dirty="0">
                <a:latin typeface="Arial"/>
                <a:cs typeface="Arial"/>
              </a:rPr>
              <a:t>y</a:t>
            </a:r>
            <a:endParaRPr sz="4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Informative</a:t>
            </a:r>
            <a:r>
              <a:rPr spc="35" dirty="0"/>
              <a:t> </a:t>
            </a:r>
            <a:r>
              <a:rPr spc="-40" dirty="0"/>
              <a:t>Priors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24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21894" y="1022830"/>
            <a:ext cx="3536315" cy="1496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4960" marR="30480" indent="-177165">
              <a:lnSpc>
                <a:spcPct val="118000"/>
              </a:lnSpc>
              <a:spcBef>
                <a:spcPts val="100"/>
              </a:spcBef>
              <a:buChar char="•"/>
              <a:tabLst>
                <a:tab pos="3155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confusing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part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often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seeking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fit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a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data.</a:t>
            </a:r>
            <a:r>
              <a:rPr sz="1100" spc="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fitting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normal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distribution,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give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prior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for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6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1496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3155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And,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prior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itself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distribution!</a:t>
            </a:r>
            <a:endParaRPr sz="1100">
              <a:latin typeface="Tahoma"/>
              <a:cs typeface="Tahoma"/>
            </a:endParaRPr>
          </a:p>
          <a:p>
            <a:pPr marL="314960" indent="-177800">
              <a:lnSpc>
                <a:spcPct val="100000"/>
              </a:lnSpc>
              <a:spcBef>
                <a:spcPts val="235"/>
              </a:spcBef>
              <a:buChar char="•"/>
              <a:tabLst>
                <a:tab pos="3155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means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define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200" i="1" baseline="-10416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200" i="1" spc="142" baseline="-10416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200" i="1" spc="-37" baseline="-10416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  <a:p>
            <a:pPr marL="31496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315595" algn="l"/>
              </a:tabLst>
            </a:pP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distributions!</a:t>
            </a:r>
            <a:r>
              <a:rPr sz="1100" spc="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It’s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all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nested!</a:t>
            </a:r>
            <a:endParaRPr sz="1100">
              <a:latin typeface="Tahoma"/>
              <a:cs typeface="Tahoma"/>
            </a:endParaRPr>
          </a:p>
          <a:p>
            <a:pPr marL="38100">
              <a:lnSpc>
                <a:spcPct val="100000"/>
              </a:lnSpc>
              <a:spcBef>
                <a:spcPts val="915"/>
              </a:spcBef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Don’t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worry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if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you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find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this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Arial"/>
                <a:cs typeface="Arial"/>
              </a:rPr>
              <a:t>confusing,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that’s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natural!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7295" y="1408224"/>
            <a:ext cx="72898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spc="-30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Example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79995" y="1776457"/>
            <a:ext cx="3048635" cy="5080"/>
            <a:chOff x="779995" y="1776457"/>
            <a:chExt cx="3048635" cy="5080"/>
          </a:xfrm>
        </p:grpSpPr>
        <p:sp>
          <p:nvSpPr>
            <p:cNvPr id="4" name="object 4"/>
            <p:cNvSpPr/>
            <p:nvPr/>
          </p:nvSpPr>
          <p:spPr>
            <a:xfrm>
              <a:off x="779995" y="1776457"/>
              <a:ext cx="3048635" cy="5080"/>
            </a:xfrm>
            <a:custGeom>
              <a:avLst/>
              <a:gdLst/>
              <a:ahLst/>
              <a:cxnLst/>
              <a:rect l="l" t="t" r="r" b="b"/>
              <a:pathLst>
                <a:path w="3048635" h="5080">
                  <a:moveTo>
                    <a:pt x="0" y="5060"/>
                  </a:moveTo>
                  <a:lnTo>
                    <a:pt x="0" y="0"/>
                  </a:lnTo>
                  <a:lnTo>
                    <a:pt x="3048038" y="0"/>
                  </a:lnTo>
                  <a:lnTo>
                    <a:pt x="304803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79995" y="1776457"/>
              <a:ext cx="926465" cy="5080"/>
            </a:xfrm>
            <a:custGeom>
              <a:avLst/>
              <a:gdLst/>
              <a:ahLst/>
              <a:cxnLst/>
              <a:rect l="l" t="t" r="r" b="b"/>
              <a:pathLst>
                <a:path w="926464" h="5080">
                  <a:moveTo>
                    <a:pt x="0" y="5060"/>
                  </a:moveTo>
                  <a:lnTo>
                    <a:pt x="0" y="0"/>
                  </a:lnTo>
                  <a:lnTo>
                    <a:pt x="926001" y="0"/>
                  </a:lnTo>
                  <a:lnTo>
                    <a:pt x="926001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1327785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The</a:t>
            </a:r>
            <a:r>
              <a:rPr spc="20" dirty="0"/>
              <a:t> </a:t>
            </a:r>
            <a:r>
              <a:rPr spc="-20" dirty="0"/>
              <a:t>plan</a:t>
            </a:r>
            <a:r>
              <a:rPr spc="25" dirty="0"/>
              <a:t> </a:t>
            </a:r>
            <a:r>
              <a:rPr dirty="0"/>
              <a:t>for</a:t>
            </a:r>
            <a:r>
              <a:rPr spc="20" dirty="0"/>
              <a:t> </a:t>
            </a:r>
            <a:r>
              <a:rPr spc="-25" dirty="0"/>
              <a:t>today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219"/>
              </a:spcBef>
            </a:pPr>
            <a:r>
              <a:rPr dirty="0"/>
              <a:t>2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0077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90"/>
              </a:spcBef>
            </a:pPr>
            <a:r>
              <a:rPr spc="-30" dirty="0"/>
              <a:t>Today</a:t>
            </a:r>
            <a:r>
              <a:rPr spc="-55" dirty="0"/>
              <a:t> </a:t>
            </a:r>
            <a:r>
              <a:rPr dirty="0"/>
              <a:t>is</a:t>
            </a:r>
            <a:r>
              <a:rPr spc="-55" dirty="0"/>
              <a:t> </a:t>
            </a:r>
            <a:r>
              <a:rPr spc="-20" dirty="0"/>
              <a:t>mainly</a:t>
            </a:r>
            <a:r>
              <a:rPr spc="-55" dirty="0"/>
              <a:t> </a:t>
            </a:r>
            <a:r>
              <a:rPr spc="-10" dirty="0"/>
              <a:t>theory.</a:t>
            </a:r>
          </a:p>
          <a:p>
            <a:pPr marL="29591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6545" algn="l"/>
              </a:tabLst>
            </a:pPr>
            <a:r>
              <a:rPr spc="-40" dirty="0"/>
              <a:t>Bayesian</a:t>
            </a:r>
            <a:r>
              <a:rPr spc="-35" dirty="0"/>
              <a:t> </a:t>
            </a:r>
            <a:r>
              <a:rPr spc="-40" dirty="0"/>
              <a:t>and </a:t>
            </a:r>
            <a:r>
              <a:rPr spc="-10" dirty="0"/>
              <a:t>Frequentists</a:t>
            </a:r>
          </a:p>
          <a:p>
            <a:pPr marL="29591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296545" algn="l"/>
              </a:tabLst>
            </a:pPr>
            <a:r>
              <a:rPr spc="-50" dirty="0"/>
              <a:t>Bayes</a:t>
            </a:r>
            <a:r>
              <a:rPr spc="-5" dirty="0"/>
              <a:t> </a:t>
            </a:r>
            <a:r>
              <a:rPr spc="-10" dirty="0"/>
              <a:t>Theorem</a:t>
            </a:r>
          </a:p>
          <a:p>
            <a:pPr marL="295910" indent="-177800">
              <a:lnSpc>
                <a:spcPct val="100000"/>
              </a:lnSpc>
              <a:spcBef>
                <a:spcPts val="235"/>
              </a:spcBef>
              <a:buChar char="•"/>
              <a:tabLst>
                <a:tab pos="296545" algn="l"/>
              </a:tabLst>
            </a:pPr>
            <a:r>
              <a:rPr spc="-10" dirty="0"/>
              <a:t>Priors</a:t>
            </a:r>
          </a:p>
          <a:p>
            <a:pPr marL="29591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296545" algn="l"/>
              </a:tabLst>
            </a:pPr>
            <a:r>
              <a:rPr spc="-40" dirty="0"/>
              <a:t>Bayesian</a:t>
            </a:r>
            <a:r>
              <a:rPr spc="-35" dirty="0"/>
              <a:t> </a:t>
            </a:r>
            <a:r>
              <a:rPr spc="-30" dirty="0"/>
              <a:t>Linear</a:t>
            </a:r>
            <a:r>
              <a:rPr spc="-40" dirty="0"/>
              <a:t> </a:t>
            </a:r>
            <a:r>
              <a:rPr spc="-10" dirty="0"/>
              <a:t>Models</a:t>
            </a:r>
          </a:p>
          <a:p>
            <a:pPr marL="13970">
              <a:lnSpc>
                <a:spcPct val="100000"/>
              </a:lnSpc>
              <a:spcBef>
                <a:spcPts val="915"/>
              </a:spcBef>
            </a:pPr>
            <a:r>
              <a:rPr spc="-50" dirty="0"/>
              <a:t>Tomorrow</a:t>
            </a:r>
            <a:r>
              <a:rPr spc="-40" dirty="0"/>
              <a:t> </a:t>
            </a:r>
            <a:r>
              <a:rPr dirty="0"/>
              <a:t>will</a:t>
            </a:r>
            <a:r>
              <a:rPr spc="-25" dirty="0"/>
              <a:t> </a:t>
            </a:r>
            <a:r>
              <a:rPr spc="-20" dirty="0"/>
              <a:t>be</a:t>
            </a:r>
            <a:r>
              <a:rPr spc="-25" dirty="0"/>
              <a:t> </a:t>
            </a:r>
            <a:r>
              <a:rPr spc="-65" dirty="0"/>
              <a:t>more</a:t>
            </a:r>
            <a:r>
              <a:rPr spc="-25" dirty="0"/>
              <a:t> </a:t>
            </a:r>
            <a:r>
              <a:rPr spc="-10" dirty="0"/>
              <a:t>practical.</a:t>
            </a:r>
          </a:p>
          <a:p>
            <a:pPr marL="19050" marR="5080" indent="-6985">
              <a:lnSpc>
                <a:spcPct val="118000"/>
              </a:lnSpc>
              <a:spcBef>
                <a:spcPts val="680"/>
              </a:spcBef>
            </a:pPr>
            <a:r>
              <a:rPr spc="-30" dirty="0"/>
              <a:t>We</a:t>
            </a:r>
            <a:r>
              <a:rPr spc="15" dirty="0"/>
              <a:t> </a:t>
            </a:r>
            <a:r>
              <a:rPr dirty="0"/>
              <a:t>will</a:t>
            </a:r>
            <a:r>
              <a:rPr spc="15" dirty="0"/>
              <a:t> </a:t>
            </a:r>
            <a:r>
              <a:rPr spc="-45" dirty="0"/>
              <a:t>be</a:t>
            </a:r>
            <a:r>
              <a:rPr spc="20" dirty="0"/>
              <a:t> </a:t>
            </a:r>
            <a:r>
              <a:rPr spc="-60" dirty="0"/>
              <a:t>using</a:t>
            </a:r>
            <a:r>
              <a:rPr spc="10" dirty="0"/>
              <a:t> </a:t>
            </a:r>
            <a:r>
              <a:rPr spc="-35" dirty="0"/>
              <a:t>the</a:t>
            </a:r>
            <a:r>
              <a:rPr spc="15" dirty="0"/>
              <a:t> </a:t>
            </a:r>
            <a:r>
              <a:rPr spc="65" dirty="0">
                <a:latin typeface="Palatino Linotype"/>
                <a:cs typeface="Palatino Linotype"/>
              </a:rPr>
              <a:t>tidyverse</a:t>
            </a:r>
            <a:r>
              <a:rPr spc="85" dirty="0">
                <a:latin typeface="Palatino Linotype"/>
                <a:cs typeface="Palatino Linotype"/>
              </a:rPr>
              <a:t> </a:t>
            </a:r>
            <a:r>
              <a:rPr spc="-45" dirty="0"/>
              <a:t>and</a:t>
            </a:r>
            <a:r>
              <a:rPr spc="10" dirty="0"/>
              <a:t> </a:t>
            </a:r>
            <a:r>
              <a:rPr dirty="0">
                <a:latin typeface="Palatino Linotype"/>
                <a:cs typeface="Palatino Linotype"/>
              </a:rPr>
              <a:t>tidybayes</a:t>
            </a:r>
            <a:r>
              <a:rPr spc="80" dirty="0">
                <a:latin typeface="Palatino Linotype"/>
                <a:cs typeface="Palatino Linotype"/>
              </a:rPr>
              <a:t> </a:t>
            </a:r>
            <a:r>
              <a:rPr spc="-60" dirty="0"/>
              <a:t>packages.</a:t>
            </a:r>
            <a:r>
              <a:rPr spc="140" dirty="0"/>
              <a:t> </a:t>
            </a:r>
            <a:r>
              <a:rPr spc="-30" dirty="0"/>
              <a:t>We</a:t>
            </a:r>
            <a:r>
              <a:rPr spc="15" dirty="0"/>
              <a:t> </a:t>
            </a:r>
            <a:r>
              <a:rPr spc="-20" dirty="0"/>
              <a:t>will </a:t>
            </a:r>
            <a:r>
              <a:rPr spc="-30" dirty="0"/>
              <a:t>also </a:t>
            </a:r>
            <a:r>
              <a:rPr spc="-65" dirty="0"/>
              <a:t>need</a:t>
            </a:r>
            <a:r>
              <a:rPr spc="-20" dirty="0"/>
              <a:t> </a:t>
            </a:r>
            <a:r>
              <a:rPr dirty="0"/>
              <a:t>to</a:t>
            </a:r>
            <a:r>
              <a:rPr spc="-25" dirty="0"/>
              <a:t> </a:t>
            </a:r>
            <a:r>
              <a:rPr spc="-70" dirty="0"/>
              <a:t>use</a:t>
            </a:r>
            <a:r>
              <a:rPr spc="-15" dirty="0"/>
              <a:t> </a:t>
            </a:r>
            <a:r>
              <a:rPr spc="60" dirty="0">
                <a:latin typeface="Palatino Linotype"/>
                <a:cs typeface="Palatino Linotype"/>
              </a:rPr>
              <a:t>rstan</a:t>
            </a:r>
            <a:r>
              <a:rPr spc="60" dirty="0"/>
              <a:t>,</a:t>
            </a:r>
            <a:r>
              <a:rPr spc="-25" dirty="0"/>
              <a:t> which</a:t>
            </a:r>
            <a:r>
              <a:rPr spc="-20" dirty="0"/>
              <a:t> </a:t>
            </a:r>
            <a:r>
              <a:rPr spc="-50" dirty="0"/>
              <a:t>requires</a:t>
            </a:r>
            <a:r>
              <a:rPr spc="-20" dirty="0"/>
              <a:t> </a:t>
            </a:r>
            <a:r>
              <a:rPr spc="-10" dirty="0">
                <a:latin typeface="Palatino Linotype"/>
                <a:cs typeface="Palatino Linotype"/>
              </a:rPr>
              <a:t>rTools</a:t>
            </a:r>
            <a:r>
              <a:rPr spc="-10" dirty="0"/>
              <a:t>.</a:t>
            </a:r>
          </a:p>
          <a:p>
            <a:pPr marL="19050">
              <a:lnSpc>
                <a:spcPct val="100000"/>
              </a:lnSpc>
              <a:spcBef>
                <a:spcPts val="915"/>
              </a:spcBef>
            </a:pPr>
            <a:r>
              <a:rPr i="1" spc="-65" dirty="0">
                <a:latin typeface="Arial"/>
                <a:cs typeface="Arial"/>
              </a:rPr>
              <a:t>Does</a:t>
            </a:r>
            <a:r>
              <a:rPr i="1" spc="-5" dirty="0">
                <a:latin typeface="Arial"/>
                <a:cs typeface="Arial"/>
              </a:rPr>
              <a:t> </a:t>
            </a:r>
            <a:r>
              <a:rPr i="1" spc="-50" dirty="0">
                <a:latin typeface="Arial"/>
                <a:cs typeface="Arial"/>
              </a:rPr>
              <a:t>everybody</a:t>
            </a:r>
            <a:r>
              <a:rPr i="1" spc="-5" dirty="0">
                <a:latin typeface="Arial"/>
                <a:cs typeface="Arial"/>
              </a:rPr>
              <a:t> </a:t>
            </a:r>
            <a:r>
              <a:rPr i="1" spc="-65" dirty="0">
                <a:latin typeface="Arial"/>
                <a:cs typeface="Arial"/>
              </a:rPr>
              <a:t>have</a:t>
            </a:r>
            <a:r>
              <a:rPr i="1" spc="-5" dirty="0">
                <a:latin typeface="Arial"/>
                <a:cs typeface="Arial"/>
              </a:rPr>
              <a:t> </a:t>
            </a:r>
            <a:r>
              <a:rPr i="1" spc="-60" dirty="0">
                <a:latin typeface="Arial"/>
                <a:cs typeface="Arial"/>
              </a:rPr>
              <a:t>these</a:t>
            </a:r>
            <a:r>
              <a:rPr i="1" dirty="0">
                <a:latin typeface="Arial"/>
                <a:cs typeface="Arial"/>
              </a:rPr>
              <a:t> </a:t>
            </a:r>
            <a:r>
              <a:rPr i="1" spc="-10" dirty="0">
                <a:latin typeface="Arial"/>
                <a:cs typeface="Arial"/>
              </a:rPr>
              <a:t>installed?</a:t>
            </a:r>
          </a:p>
        </p:txBody>
      </p:sp>
    </p:spTree>
  </p:cSld>
  <p:clrMapOvr>
    <a:masterClrMapping/>
  </p:clrMapOvr>
  <p:transition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55" dirty="0"/>
              <a:t>Exercise:</a:t>
            </a:r>
            <a:r>
              <a:rPr spc="210" dirty="0"/>
              <a:t> </a:t>
            </a:r>
            <a:r>
              <a:rPr spc="-35" dirty="0"/>
              <a:t>Students</a:t>
            </a:r>
            <a:r>
              <a:rPr spc="75" dirty="0"/>
              <a:t> </a:t>
            </a:r>
            <a:r>
              <a:rPr dirty="0"/>
              <a:t>at</a:t>
            </a:r>
            <a:r>
              <a:rPr spc="85" dirty="0"/>
              <a:t> </a:t>
            </a:r>
            <a:r>
              <a:rPr dirty="0"/>
              <a:t>a</a:t>
            </a:r>
            <a:r>
              <a:rPr spc="80" dirty="0"/>
              <a:t> </a:t>
            </a:r>
            <a:r>
              <a:rPr dirty="0"/>
              <a:t>UK</a:t>
            </a:r>
            <a:r>
              <a:rPr spc="75" dirty="0"/>
              <a:t> </a:t>
            </a:r>
            <a:r>
              <a:rPr spc="-25" dirty="0"/>
              <a:t>University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0791" y="840726"/>
            <a:ext cx="3604260" cy="6737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905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One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approach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“guesstimate.”</a:t>
            </a:r>
            <a:endParaRPr sz="1100">
              <a:latin typeface="Tahoma"/>
              <a:cs typeface="Tahoma"/>
            </a:endParaRPr>
          </a:p>
          <a:p>
            <a:pPr marL="19050" marR="5080" indent="-6985">
              <a:lnSpc>
                <a:spcPct val="118000"/>
              </a:lnSpc>
              <a:spcBef>
                <a:spcPts val="67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assume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model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number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students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at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different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universities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using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normal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distribution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1598865"/>
            <a:ext cx="3888740" cy="1121410"/>
            <a:chOff x="359994" y="1598865"/>
            <a:chExt cx="3888740" cy="1121410"/>
          </a:xfrm>
        </p:grpSpPr>
        <p:sp>
          <p:nvSpPr>
            <p:cNvPr id="5" name="object 5"/>
            <p:cNvSpPr/>
            <p:nvPr/>
          </p:nvSpPr>
          <p:spPr>
            <a:xfrm>
              <a:off x="359994" y="1599404"/>
              <a:ext cx="3888740" cy="1120775"/>
            </a:xfrm>
            <a:custGeom>
              <a:avLst/>
              <a:gdLst/>
              <a:ahLst/>
              <a:cxnLst/>
              <a:rect l="l" t="t" r="r" b="b"/>
              <a:pathLst>
                <a:path w="3888740" h="1120775">
                  <a:moveTo>
                    <a:pt x="3888147" y="0"/>
                  </a:moveTo>
                  <a:lnTo>
                    <a:pt x="0" y="0"/>
                  </a:lnTo>
                  <a:lnTo>
                    <a:pt x="0" y="1120313"/>
                  </a:lnTo>
                  <a:lnTo>
                    <a:pt x="3888147" y="1120313"/>
                  </a:lnTo>
                  <a:lnTo>
                    <a:pt x="388814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19144" y="1768878"/>
              <a:ext cx="3726815" cy="728980"/>
            </a:xfrm>
            <a:custGeom>
              <a:avLst/>
              <a:gdLst/>
              <a:ahLst/>
              <a:cxnLst/>
              <a:rect l="l" t="t" r="r" b="b"/>
              <a:pathLst>
                <a:path w="3726815" h="728980">
                  <a:moveTo>
                    <a:pt x="0" y="728862"/>
                  </a:moveTo>
                  <a:lnTo>
                    <a:pt x="3726361" y="728862"/>
                  </a:lnTo>
                </a:path>
                <a:path w="3726815" h="728980">
                  <a:moveTo>
                    <a:pt x="0" y="485908"/>
                  </a:moveTo>
                  <a:lnTo>
                    <a:pt x="3726361" y="485908"/>
                  </a:lnTo>
                </a:path>
                <a:path w="3726815" h="728980">
                  <a:moveTo>
                    <a:pt x="0" y="242954"/>
                  </a:moveTo>
                  <a:lnTo>
                    <a:pt x="3726361" y="242954"/>
                  </a:lnTo>
                </a:path>
                <a:path w="3726815" h="728980">
                  <a:moveTo>
                    <a:pt x="0" y="0"/>
                  </a:moveTo>
                  <a:lnTo>
                    <a:pt x="3726361" y="0"/>
                  </a:lnTo>
                </a:path>
              </a:pathLst>
            </a:custGeom>
            <a:ln w="3175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19144" y="1647401"/>
              <a:ext cx="3726815" cy="972185"/>
            </a:xfrm>
            <a:custGeom>
              <a:avLst/>
              <a:gdLst/>
              <a:ahLst/>
              <a:cxnLst/>
              <a:rect l="l" t="t" r="r" b="b"/>
              <a:pathLst>
                <a:path w="3726815" h="972185">
                  <a:moveTo>
                    <a:pt x="0" y="971817"/>
                  </a:moveTo>
                  <a:lnTo>
                    <a:pt x="3726361" y="971817"/>
                  </a:lnTo>
                </a:path>
                <a:path w="3726815" h="972185">
                  <a:moveTo>
                    <a:pt x="0" y="728862"/>
                  </a:moveTo>
                  <a:lnTo>
                    <a:pt x="3726361" y="728862"/>
                  </a:lnTo>
                </a:path>
                <a:path w="3726815" h="972185">
                  <a:moveTo>
                    <a:pt x="0" y="485908"/>
                  </a:moveTo>
                  <a:lnTo>
                    <a:pt x="3726361" y="485908"/>
                  </a:lnTo>
                </a:path>
                <a:path w="3726815" h="972185">
                  <a:moveTo>
                    <a:pt x="0" y="242954"/>
                  </a:moveTo>
                  <a:lnTo>
                    <a:pt x="3726361" y="242954"/>
                  </a:lnTo>
                </a:path>
                <a:path w="3726815" h="972185">
                  <a:moveTo>
                    <a:pt x="0" y="0"/>
                  </a:moveTo>
                  <a:lnTo>
                    <a:pt x="3726361" y="0"/>
                  </a:lnTo>
                </a:path>
              </a:pathLst>
            </a:custGeom>
            <a:ln w="5876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88509" y="1649982"/>
              <a:ext cx="3387725" cy="958850"/>
            </a:xfrm>
            <a:custGeom>
              <a:avLst/>
              <a:gdLst/>
              <a:ahLst/>
              <a:cxnLst/>
              <a:rect l="l" t="t" r="r" b="b"/>
              <a:pathLst>
                <a:path w="3387725" h="958850">
                  <a:moveTo>
                    <a:pt x="0" y="958472"/>
                  </a:moveTo>
                  <a:lnTo>
                    <a:pt x="5656" y="958142"/>
                  </a:lnTo>
                  <a:lnTo>
                    <a:pt x="11312" y="957813"/>
                  </a:lnTo>
                  <a:lnTo>
                    <a:pt x="16969" y="957428"/>
                  </a:lnTo>
                  <a:lnTo>
                    <a:pt x="22571" y="957099"/>
                  </a:lnTo>
                  <a:lnTo>
                    <a:pt x="28227" y="956714"/>
                  </a:lnTo>
                  <a:lnTo>
                    <a:pt x="33883" y="956330"/>
                  </a:lnTo>
                  <a:lnTo>
                    <a:pt x="39540" y="955946"/>
                  </a:lnTo>
                  <a:lnTo>
                    <a:pt x="45196" y="955561"/>
                  </a:lnTo>
                  <a:lnTo>
                    <a:pt x="50798" y="955177"/>
                  </a:lnTo>
                  <a:lnTo>
                    <a:pt x="56455" y="954737"/>
                  </a:lnTo>
                  <a:lnTo>
                    <a:pt x="62111" y="954353"/>
                  </a:lnTo>
                  <a:lnTo>
                    <a:pt x="67767" y="953914"/>
                  </a:lnTo>
                  <a:lnTo>
                    <a:pt x="73424" y="953474"/>
                  </a:lnTo>
                  <a:lnTo>
                    <a:pt x="79026" y="952980"/>
                  </a:lnTo>
                  <a:lnTo>
                    <a:pt x="84682" y="952541"/>
                  </a:lnTo>
                  <a:lnTo>
                    <a:pt x="90339" y="952046"/>
                  </a:lnTo>
                  <a:lnTo>
                    <a:pt x="95995" y="951552"/>
                  </a:lnTo>
                  <a:lnTo>
                    <a:pt x="101651" y="951058"/>
                  </a:lnTo>
                  <a:lnTo>
                    <a:pt x="107308" y="950509"/>
                  </a:lnTo>
                  <a:lnTo>
                    <a:pt x="112910" y="950015"/>
                  </a:lnTo>
                  <a:lnTo>
                    <a:pt x="118566" y="949465"/>
                  </a:lnTo>
                  <a:lnTo>
                    <a:pt x="124223" y="948861"/>
                  </a:lnTo>
                  <a:lnTo>
                    <a:pt x="129879" y="948312"/>
                  </a:lnTo>
                  <a:lnTo>
                    <a:pt x="135535" y="947708"/>
                  </a:lnTo>
                  <a:lnTo>
                    <a:pt x="141137" y="947104"/>
                  </a:lnTo>
                  <a:lnTo>
                    <a:pt x="146794" y="946500"/>
                  </a:lnTo>
                  <a:lnTo>
                    <a:pt x="152450" y="945896"/>
                  </a:lnTo>
                  <a:lnTo>
                    <a:pt x="158107" y="945237"/>
                  </a:lnTo>
                  <a:lnTo>
                    <a:pt x="163763" y="944578"/>
                  </a:lnTo>
                  <a:lnTo>
                    <a:pt x="169365" y="943919"/>
                  </a:lnTo>
                  <a:lnTo>
                    <a:pt x="175021" y="943205"/>
                  </a:lnTo>
                  <a:lnTo>
                    <a:pt x="180678" y="942491"/>
                  </a:lnTo>
                  <a:lnTo>
                    <a:pt x="186334" y="941777"/>
                  </a:lnTo>
                  <a:lnTo>
                    <a:pt x="191991" y="941063"/>
                  </a:lnTo>
                  <a:lnTo>
                    <a:pt x="197592" y="940294"/>
                  </a:lnTo>
                  <a:lnTo>
                    <a:pt x="203249" y="939525"/>
                  </a:lnTo>
                  <a:lnTo>
                    <a:pt x="208905" y="938702"/>
                  </a:lnTo>
                  <a:lnTo>
                    <a:pt x="214562" y="937878"/>
                  </a:lnTo>
                  <a:lnTo>
                    <a:pt x="220218" y="937054"/>
                  </a:lnTo>
                  <a:lnTo>
                    <a:pt x="225875" y="936230"/>
                  </a:lnTo>
                  <a:lnTo>
                    <a:pt x="231476" y="935352"/>
                  </a:lnTo>
                  <a:lnTo>
                    <a:pt x="237133" y="934473"/>
                  </a:lnTo>
                  <a:lnTo>
                    <a:pt x="242789" y="933539"/>
                  </a:lnTo>
                  <a:lnTo>
                    <a:pt x="248446" y="932606"/>
                  </a:lnTo>
                  <a:lnTo>
                    <a:pt x="254102" y="931672"/>
                  </a:lnTo>
                  <a:lnTo>
                    <a:pt x="259704" y="930739"/>
                  </a:lnTo>
                  <a:lnTo>
                    <a:pt x="265360" y="929750"/>
                  </a:lnTo>
                  <a:lnTo>
                    <a:pt x="271017" y="928707"/>
                  </a:lnTo>
                  <a:lnTo>
                    <a:pt x="276673" y="927663"/>
                  </a:lnTo>
                  <a:lnTo>
                    <a:pt x="304901" y="922171"/>
                  </a:lnTo>
                  <a:lnTo>
                    <a:pt x="310557" y="921018"/>
                  </a:lnTo>
                  <a:lnTo>
                    <a:pt x="316159" y="919810"/>
                  </a:lnTo>
                  <a:lnTo>
                    <a:pt x="321815" y="918602"/>
                  </a:lnTo>
                  <a:lnTo>
                    <a:pt x="327472" y="917394"/>
                  </a:lnTo>
                  <a:lnTo>
                    <a:pt x="333128" y="916131"/>
                  </a:lnTo>
                  <a:lnTo>
                    <a:pt x="338785" y="914813"/>
                  </a:lnTo>
                  <a:lnTo>
                    <a:pt x="344441" y="913495"/>
                  </a:lnTo>
                  <a:lnTo>
                    <a:pt x="350043" y="912122"/>
                  </a:lnTo>
                  <a:lnTo>
                    <a:pt x="355699" y="910749"/>
                  </a:lnTo>
                  <a:lnTo>
                    <a:pt x="361356" y="909376"/>
                  </a:lnTo>
                  <a:lnTo>
                    <a:pt x="367012" y="907948"/>
                  </a:lnTo>
                  <a:lnTo>
                    <a:pt x="372669" y="906520"/>
                  </a:lnTo>
                  <a:lnTo>
                    <a:pt x="378270" y="905037"/>
                  </a:lnTo>
                  <a:lnTo>
                    <a:pt x="383927" y="903500"/>
                  </a:lnTo>
                  <a:lnTo>
                    <a:pt x="389583" y="901962"/>
                  </a:lnTo>
                  <a:lnTo>
                    <a:pt x="395240" y="900424"/>
                  </a:lnTo>
                  <a:lnTo>
                    <a:pt x="400896" y="898777"/>
                  </a:lnTo>
                  <a:lnTo>
                    <a:pt x="406498" y="897184"/>
                  </a:lnTo>
                  <a:lnTo>
                    <a:pt x="412154" y="895537"/>
                  </a:lnTo>
                  <a:lnTo>
                    <a:pt x="417811" y="893834"/>
                  </a:lnTo>
                  <a:lnTo>
                    <a:pt x="423467" y="892132"/>
                  </a:lnTo>
                  <a:lnTo>
                    <a:pt x="429124" y="890374"/>
                  </a:lnTo>
                  <a:lnTo>
                    <a:pt x="434725" y="888562"/>
                  </a:lnTo>
                  <a:lnTo>
                    <a:pt x="440382" y="886750"/>
                  </a:lnTo>
                  <a:lnTo>
                    <a:pt x="446038" y="884937"/>
                  </a:lnTo>
                  <a:lnTo>
                    <a:pt x="451695" y="883015"/>
                  </a:lnTo>
                  <a:lnTo>
                    <a:pt x="457351" y="881093"/>
                  </a:lnTo>
                  <a:lnTo>
                    <a:pt x="463008" y="879171"/>
                  </a:lnTo>
                  <a:lnTo>
                    <a:pt x="468609" y="877194"/>
                  </a:lnTo>
                  <a:lnTo>
                    <a:pt x="474266" y="875162"/>
                  </a:lnTo>
                  <a:lnTo>
                    <a:pt x="479922" y="873130"/>
                  </a:lnTo>
                  <a:lnTo>
                    <a:pt x="485579" y="871043"/>
                  </a:lnTo>
                  <a:lnTo>
                    <a:pt x="491235" y="868902"/>
                  </a:lnTo>
                  <a:lnTo>
                    <a:pt x="496837" y="866760"/>
                  </a:lnTo>
                  <a:lnTo>
                    <a:pt x="502493" y="864563"/>
                  </a:lnTo>
                  <a:lnTo>
                    <a:pt x="508150" y="862366"/>
                  </a:lnTo>
                  <a:lnTo>
                    <a:pt x="513806" y="860115"/>
                  </a:lnTo>
                  <a:lnTo>
                    <a:pt x="519463" y="857808"/>
                  </a:lnTo>
                  <a:lnTo>
                    <a:pt x="525064" y="855447"/>
                  </a:lnTo>
                  <a:lnTo>
                    <a:pt x="530721" y="853085"/>
                  </a:lnTo>
                  <a:lnTo>
                    <a:pt x="536377" y="850669"/>
                  </a:lnTo>
                  <a:lnTo>
                    <a:pt x="542034" y="848253"/>
                  </a:lnTo>
                  <a:lnTo>
                    <a:pt x="547690" y="845727"/>
                  </a:lnTo>
                  <a:lnTo>
                    <a:pt x="553292" y="843200"/>
                  </a:lnTo>
                  <a:lnTo>
                    <a:pt x="558948" y="840674"/>
                  </a:lnTo>
                  <a:lnTo>
                    <a:pt x="564605" y="838038"/>
                  </a:lnTo>
                  <a:lnTo>
                    <a:pt x="570261" y="835402"/>
                  </a:lnTo>
                  <a:lnTo>
                    <a:pt x="575918" y="832711"/>
                  </a:lnTo>
                  <a:lnTo>
                    <a:pt x="581574" y="830020"/>
                  </a:lnTo>
                  <a:lnTo>
                    <a:pt x="587176" y="827219"/>
                  </a:lnTo>
                  <a:lnTo>
                    <a:pt x="592832" y="824419"/>
                  </a:lnTo>
                  <a:lnTo>
                    <a:pt x="626716" y="806735"/>
                  </a:lnTo>
                  <a:lnTo>
                    <a:pt x="632373" y="803660"/>
                  </a:lnTo>
                  <a:lnTo>
                    <a:pt x="638029" y="800530"/>
                  </a:lnTo>
                  <a:lnTo>
                    <a:pt x="643631" y="797344"/>
                  </a:lnTo>
                  <a:lnTo>
                    <a:pt x="649287" y="794159"/>
                  </a:lnTo>
                  <a:lnTo>
                    <a:pt x="654944" y="790864"/>
                  </a:lnTo>
                  <a:lnTo>
                    <a:pt x="660600" y="787569"/>
                  </a:lnTo>
                  <a:lnTo>
                    <a:pt x="666257" y="784219"/>
                  </a:lnTo>
                  <a:lnTo>
                    <a:pt x="671858" y="780814"/>
                  </a:lnTo>
                  <a:lnTo>
                    <a:pt x="677515" y="777409"/>
                  </a:lnTo>
                  <a:lnTo>
                    <a:pt x="711399" y="755937"/>
                  </a:lnTo>
                  <a:lnTo>
                    <a:pt x="745283" y="732871"/>
                  </a:lnTo>
                  <a:lnTo>
                    <a:pt x="767854" y="716616"/>
                  </a:lnTo>
                  <a:lnTo>
                    <a:pt x="773510" y="712497"/>
                  </a:lnTo>
                  <a:lnTo>
                    <a:pt x="807394" y="686631"/>
                  </a:lnTo>
                  <a:lnTo>
                    <a:pt x="813051" y="682128"/>
                  </a:lnTo>
                  <a:lnTo>
                    <a:pt x="818707" y="677679"/>
                  </a:lnTo>
                  <a:lnTo>
                    <a:pt x="824309" y="673121"/>
                  </a:lnTo>
                  <a:lnTo>
                    <a:pt x="829965" y="668508"/>
                  </a:lnTo>
                  <a:lnTo>
                    <a:pt x="835622" y="663895"/>
                  </a:lnTo>
                  <a:lnTo>
                    <a:pt x="841278" y="659227"/>
                  </a:lnTo>
                  <a:lnTo>
                    <a:pt x="846935" y="654559"/>
                  </a:lnTo>
                  <a:lnTo>
                    <a:pt x="852536" y="649836"/>
                  </a:lnTo>
                  <a:lnTo>
                    <a:pt x="858193" y="645059"/>
                  </a:lnTo>
                  <a:lnTo>
                    <a:pt x="863849" y="640226"/>
                  </a:lnTo>
                  <a:lnTo>
                    <a:pt x="869506" y="635338"/>
                  </a:lnTo>
                  <a:lnTo>
                    <a:pt x="875162" y="630451"/>
                  </a:lnTo>
                  <a:lnTo>
                    <a:pt x="880764" y="625563"/>
                  </a:lnTo>
                  <a:lnTo>
                    <a:pt x="886420" y="620565"/>
                  </a:lnTo>
                  <a:lnTo>
                    <a:pt x="892077" y="615568"/>
                  </a:lnTo>
                  <a:lnTo>
                    <a:pt x="897733" y="610516"/>
                  </a:lnTo>
                  <a:lnTo>
                    <a:pt x="903390" y="605463"/>
                  </a:lnTo>
                  <a:lnTo>
                    <a:pt x="908991" y="600356"/>
                  </a:lnTo>
                  <a:lnTo>
                    <a:pt x="914648" y="595194"/>
                  </a:lnTo>
                  <a:lnTo>
                    <a:pt x="920304" y="590031"/>
                  </a:lnTo>
                  <a:lnTo>
                    <a:pt x="925961" y="584814"/>
                  </a:lnTo>
                  <a:lnTo>
                    <a:pt x="931617" y="579542"/>
                  </a:lnTo>
                  <a:lnTo>
                    <a:pt x="937274" y="574270"/>
                  </a:lnTo>
                  <a:lnTo>
                    <a:pt x="942875" y="568998"/>
                  </a:lnTo>
                  <a:lnTo>
                    <a:pt x="948532" y="563616"/>
                  </a:lnTo>
                  <a:lnTo>
                    <a:pt x="954188" y="558289"/>
                  </a:lnTo>
                  <a:lnTo>
                    <a:pt x="959845" y="552852"/>
                  </a:lnTo>
                  <a:lnTo>
                    <a:pt x="965501" y="547470"/>
                  </a:lnTo>
                  <a:lnTo>
                    <a:pt x="971103" y="541979"/>
                  </a:lnTo>
                  <a:lnTo>
                    <a:pt x="976759" y="536487"/>
                  </a:lnTo>
                  <a:lnTo>
                    <a:pt x="982416" y="530995"/>
                  </a:lnTo>
                  <a:lnTo>
                    <a:pt x="988072" y="525449"/>
                  </a:lnTo>
                  <a:lnTo>
                    <a:pt x="993729" y="519902"/>
                  </a:lnTo>
                  <a:lnTo>
                    <a:pt x="999330" y="514300"/>
                  </a:lnTo>
                  <a:lnTo>
                    <a:pt x="1004987" y="508699"/>
                  </a:lnTo>
                  <a:lnTo>
                    <a:pt x="1010643" y="503097"/>
                  </a:lnTo>
                  <a:lnTo>
                    <a:pt x="1016300" y="497441"/>
                  </a:lnTo>
                  <a:lnTo>
                    <a:pt x="1021956" y="491784"/>
                  </a:lnTo>
                  <a:lnTo>
                    <a:pt x="1027558" y="486073"/>
                  </a:lnTo>
                  <a:lnTo>
                    <a:pt x="1033214" y="480361"/>
                  </a:lnTo>
                  <a:lnTo>
                    <a:pt x="1038871" y="474650"/>
                  </a:lnTo>
                  <a:lnTo>
                    <a:pt x="1044527" y="468884"/>
                  </a:lnTo>
                  <a:lnTo>
                    <a:pt x="1050184" y="463117"/>
                  </a:lnTo>
                  <a:lnTo>
                    <a:pt x="1055840" y="457351"/>
                  </a:lnTo>
                  <a:lnTo>
                    <a:pt x="1061442" y="451585"/>
                  </a:lnTo>
                  <a:lnTo>
                    <a:pt x="1067098" y="445764"/>
                  </a:lnTo>
                  <a:lnTo>
                    <a:pt x="1072755" y="439942"/>
                  </a:lnTo>
                  <a:lnTo>
                    <a:pt x="1078411" y="434121"/>
                  </a:lnTo>
                  <a:lnTo>
                    <a:pt x="1084068" y="428300"/>
                  </a:lnTo>
                  <a:lnTo>
                    <a:pt x="1089669" y="422424"/>
                  </a:lnTo>
                  <a:lnTo>
                    <a:pt x="1095326" y="416548"/>
                  </a:lnTo>
                  <a:lnTo>
                    <a:pt x="1100982" y="410726"/>
                  </a:lnTo>
                  <a:lnTo>
                    <a:pt x="1106639" y="404850"/>
                  </a:lnTo>
                  <a:lnTo>
                    <a:pt x="1112295" y="398974"/>
                  </a:lnTo>
                  <a:lnTo>
                    <a:pt x="1117897" y="393098"/>
                  </a:lnTo>
                  <a:lnTo>
                    <a:pt x="1123553" y="387222"/>
                  </a:lnTo>
                  <a:lnTo>
                    <a:pt x="1129210" y="381345"/>
                  </a:lnTo>
                  <a:lnTo>
                    <a:pt x="1134866" y="375469"/>
                  </a:lnTo>
                  <a:lnTo>
                    <a:pt x="1140523" y="369593"/>
                  </a:lnTo>
                  <a:lnTo>
                    <a:pt x="1146124" y="363717"/>
                  </a:lnTo>
                  <a:lnTo>
                    <a:pt x="1151781" y="357841"/>
                  </a:lnTo>
                  <a:lnTo>
                    <a:pt x="1157437" y="351965"/>
                  </a:lnTo>
                  <a:lnTo>
                    <a:pt x="1163094" y="346089"/>
                  </a:lnTo>
                  <a:lnTo>
                    <a:pt x="1168750" y="340267"/>
                  </a:lnTo>
                  <a:lnTo>
                    <a:pt x="1174352" y="334391"/>
                  </a:lnTo>
                  <a:lnTo>
                    <a:pt x="1180008" y="328570"/>
                  </a:lnTo>
                  <a:lnTo>
                    <a:pt x="1185665" y="322749"/>
                  </a:lnTo>
                  <a:lnTo>
                    <a:pt x="1191321" y="316927"/>
                  </a:lnTo>
                  <a:lnTo>
                    <a:pt x="1196978" y="311161"/>
                  </a:lnTo>
                  <a:lnTo>
                    <a:pt x="1202634" y="305340"/>
                  </a:lnTo>
                  <a:lnTo>
                    <a:pt x="1208236" y="299574"/>
                  </a:lnTo>
                  <a:lnTo>
                    <a:pt x="1213892" y="293862"/>
                  </a:lnTo>
                  <a:lnTo>
                    <a:pt x="1219549" y="288096"/>
                  </a:lnTo>
                  <a:lnTo>
                    <a:pt x="1225205" y="282384"/>
                  </a:lnTo>
                  <a:lnTo>
                    <a:pt x="1230862" y="276728"/>
                  </a:lnTo>
                  <a:lnTo>
                    <a:pt x="1236463" y="271071"/>
                  </a:lnTo>
                  <a:lnTo>
                    <a:pt x="1242120" y="265415"/>
                  </a:lnTo>
                  <a:lnTo>
                    <a:pt x="1247776" y="259813"/>
                  </a:lnTo>
                  <a:lnTo>
                    <a:pt x="1253433" y="254212"/>
                  </a:lnTo>
                  <a:lnTo>
                    <a:pt x="1259089" y="248610"/>
                  </a:lnTo>
                  <a:lnTo>
                    <a:pt x="1264691" y="243119"/>
                  </a:lnTo>
                  <a:lnTo>
                    <a:pt x="1270347" y="237572"/>
                  </a:lnTo>
                  <a:lnTo>
                    <a:pt x="1276004" y="232135"/>
                  </a:lnTo>
                  <a:lnTo>
                    <a:pt x="1281660" y="226698"/>
                  </a:lnTo>
                  <a:lnTo>
                    <a:pt x="1287317" y="221261"/>
                  </a:lnTo>
                  <a:lnTo>
                    <a:pt x="1292918" y="215934"/>
                  </a:lnTo>
                  <a:lnTo>
                    <a:pt x="1298575" y="210607"/>
                  </a:lnTo>
                  <a:lnTo>
                    <a:pt x="1304231" y="205281"/>
                  </a:lnTo>
                  <a:lnTo>
                    <a:pt x="1309888" y="200063"/>
                  </a:lnTo>
                  <a:lnTo>
                    <a:pt x="1315544" y="194846"/>
                  </a:lnTo>
                  <a:lnTo>
                    <a:pt x="1321201" y="189684"/>
                  </a:lnTo>
                  <a:lnTo>
                    <a:pt x="1326802" y="184522"/>
                  </a:lnTo>
                  <a:lnTo>
                    <a:pt x="1360686" y="154811"/>
                  </a:lnTo>
                  <a:lnTo>
                    <a:pt x="1394570" y="126968"/>
                  </a:lnTo>
                  <a:lnTo>
                    <a:pt x="1405883" y="118182"/>
                  </a:lnTo>
                  <a:lnTo>
                    <a:pt x="1411485" y="113843"/>
                  </a:lnTo>
                  <a:lnTo>
                    <a:pt x="1445369" y="89405"/>
                  </a:lnTo>
                  <a:lnTo>
                    <a:pt x="1467995" y="74522"/>
                  </a:lnTo>
                  <a:lnTo>
                    <a:pt x="1473596" y="70953"/>
                  </a:lnTo>
                  <a:lnTo>
                    <a:pt x="1507480" y="51347"/>
                  </a:lnTo>
                  <a:lnTo>
                    <a:pt x="1547021" y="32181"/>
                  </a:lnTo>
                  <a:lnTo>
                    <a:pt x="1586561" y="17298"/>
                  </a:lnTo>
                  <a:lnTo>
                    <a:pt x="1626047" y="6919"/>
                  </a:lnTo>
                  <a:lnTo>
                    <a:pt x="1665587" y="1208"/>
                  </a:lnTo>
                  <a:lnTo>
                    <a:pt x="1688158" y="0"/>
                  </a:lnTo>
                  <a:lnTo>
                    <a:pt x="1693815" y="0"/>
                  </a:lnTo>
                  <a:lnTo>
                    <a:pt x="1699471" y="0"/>
                  </a:lnTo>
                  <a:lnTo>
                    <a:pt x="1738957" y="3075"/>
                  </a:lnTo>
                  <a:lnTo>
                    <a:pt x="1778497" y="10818"/>
                  </a:lnTo>
                  <a:lnTo>
                    <a:pt x="1818038" y="23175"/>
                  </a:lnTo>
                  <a:lnTo>
                    <a:pt x="1857524" y="39869"/>
                  </a:lnTo>
                  <a:lnTo>
                    <a:pt x="1891408" y="57553"/>
                  </a:lnTo>
                  <a:lnTo>
                    <a:pt x="1919635" y="74522"/>
                  </a:lnTo>
                  <a:lnTo>
                    <a:pt x="1925292" y="78092"/>
                  </a:lnTo>
                  <a:lnTo>
                    <a:pt x="1959176" y="101322"/>
                  </a:lnTo>
                  <a:lnTo>
                    <a:pt x="1993060" y="126968"/>
                  </a:lnTo>
                  <a:lnTo>
                    <a:pt x="2026944" y="154811"/>
                  </a:lnTo>
                  <a:lnTo>
                    <a:pt x="2060828" y="184522"/>
                  </a:lnTo>
                  <a:lnTo>
                    <a:pt x="2066429" y="189684"/>
                  </a:lnTo>
                  <a:lnTo>
                    <a:pt x="2072086" y="194846"/>
                  </a:lnTo>
                  <a:lnTo>
                    <a:pt x="2077742" y="200063"/>
                  </a:lnTo>
                  <a:lnTo>
                    <a:pt x="2083399" y="205281"/>
                  </a:lnTo>
                  <a:lnTo>
                    <a:pt x="2089055" y="210607"/>
                  </a:lnTo>
                  <a:lnTo>
                    <a:pt x="2094657" y="215934"/>
                  </a:lnTo>
                  <a:lnTo>
                    <a:pt x="2100313" y="221261"/>
                  </a:lnTo>
                  <a:lnTo>
                    <a:pt x="2105970" y="226698"/>
                  </a:lnTo>
                  <a:lnTo>
                    <a:pt x="2111626" y="232135"/>
                  </a:lnTo>
                  <a:lnTo>
                    <a:pt x="2117283" y="237572"/>
                  </a:lnTo>
                  <a:lnTo>
                    <a:pt x="2122884" y="243119"/>
                  </a:lnTo>
                  <a:lnTo>
                    <a:pt x="2128541" y="248610"/>
                  </a:lnTo>
                  <a:lnTo>
                    <a:pt x="2134197" y="254212"/>
                  </a:lnTo>
                  <a:lnTo>
                    <a:pt x="2139854" y="259813"/>
                  </a:lnTo>
                  <a:lnTo>
                    <a:pt x="2145510" y="265415"/>
                  </a:lnTo>
                  <a:lnTo>
                    <a:pt x="2151167" y="271071"/>
                  </a:lnTo>
                  <a:lnTo>
                    <a:pt x="2156768" y="276728"/>
                  </a:lnTo>
                  <a:lnTo>
                    <a:pt x="2162425" y="282384"/>
                  </a:lnTo>
                  <a:lnTo>
                    <a:pt x="2168081" y="288096"/>
                  </a:lnTo>
                  <a:lnTo>
                    <a:pt x="2173738" y="293862"/>
                  </a:lnTo>
                  <a:lnTo>
                    <a:pt x="2179394" y="299574"/>
                  </a:lnTo>
                  <a:lnTo>
                    <a:pt x="2184996" y="305340"/>
                  </a:lnTo>
                  <a:lnTo>
                    <a:pt x="2190652" y="311161"/>
                  </a:lnTo>
                  <a:lnTo>
                    <a:pt x="2196309" y="316927"/>
                  </a:lnTo>
                  <a:lnTo>
                    <a:pt x="2201965" y="322749"/>
                  </a:lnTo>
                  <a:lnTo>
                    <a:pt x="2207622" y="328570"/>
                  </a:lnTo>
                  <a:lnTo>
                    <a:pt x="2213223" y="334391"/>
                  </a:lnTo>
                  <a:lnTo>
                    <a:pt x="2218880" y="340267"/>
                  </a:lnTo>
                  <a:lnTo>
                    <a:pt x="2224536" y="346089"/>
                  </a:lnTo>
                  <a:lnTo>
                    <a:pt x="2230193" y="351965"/>
                  </a:lnTo>
                  <a:lnTo>
                    <a:pt x="2235849" y="357841"/>
                  </a:lnTo>
                  <a:lnTo>
                    <a:pt x="2241451" y="363717"/>
                  </a:lnTo>
                  <a:lnTo>
                    <a:pt x="2247107" y="369593"/>
                  </a:lnTo>
                  <a:lnTo>
                    <a:pt x="2252764" y="375469"/>
                  </a:lnTo>
                  <a:lnTo>
                    <a:pt x="2258420" y="381345"/>
                  </a:lnTo>
                  <a:lnTo>
                    <a:pt x="2264077" y="387222"/>
                  </a:lnTo>
                  <a:lnTo>
                    <a:pt x="2269733" y="393098"/>
                  </a:lnTo>
                  <a:lnTo>
                    <a:pt x="2275335" y="398974"/>
                  </a:lnTo>
                  <a:lnTo>
                    <a:pt x="2280991" y="404850"/>
                  </a:lnTo>
                  <a:lnTo>
                    <a:pt x="2286648" y="410726"/>
                  </a:lnTo>
                  <a:lnTo>
                    <a:pt x="2292304" y="416548"/>
                  </a:lnTo>
                  <a:lnTo>
                    <a:pt x="2297961" y="422424"/>
                  </a:lnTo>
                  <a:lnTo>
                    <a:pt x="2303562" y="428300"/>
                  </a:lnTo>
                  <a:lnTo>
                    <a:pt x="2309219" y="434121"/>
                  </a:lnTo>
                  <a:lnTo>
                    <a:pt x="2314875" y="439942"/>
                  </a:lnTo>
                  <a:lnTo>
                    <a:pt x="2320532" y="445764"/>
                  </a:lnTo>
                  <a:lnTo>
                    <a:pt x="2326188" y="451585"/>
                  </a:lnTo>
                  <a:lnTo>
                    <a:pt x="2331790" y="457351"/>
                  </a:lnTo>
                  <a:lnTo>
                    <a:pt x="2337446" y="463117"/>
                  </a:lnTo>
                  <a:lnTo>
                    <a:pt x="2343103" y="468884"/>
                  </a:lnTo>
                  <a:lnTo>
                    <a:pt x="2348759" y="474650"/>
                  </a:lnTo>
                  <a:lnTo>
                    <a:pt x="2354416" y="480361"/>
                  </a:lnTo>
                  <a:lnTo>
                    <a:pt x="2360017" y="486073"/>
                  </a:lnTo>
                  <a:lnTo>
                    <a:pt x="2365674" y="491784"/>
                  </a:lnTo>
                  <a:lnTo>
                    <a:pt x="2371330" y="497441"/>
                  </a:lnTo>
                  <a:lnTo>
                    <a:pt x="2376987" y="503097"/>
                  </a:lnTo>
                  <a:lnTo>
                    <a:pt x="2382643" y="508699"/>
                  </a:lnTo>
                  <a:lnTo>
                    <a:pt x="2388300" y="514300"/>
                  </a:lnTo>
                  <a:lnTo>
                    <a:pt x="2393901" y="519902"/>
                  </a:lnTo>
                  <a:lnTo>
                    <a:pt x="2399558" y="525449"/>
                  </a:lnTo>
                  <a:lnTo>
                    <a:pt x="2405214" y="530995"/>
                  </a:lnTo>
                  <a:lnTo>
                    <a:pt x="2410871" y="536487"/>
                  </a:lnTo>
                  <a:lnTo>
                    <a:pt x="2416527" y="541979"/>
                  </a:lnTo>
                  <a:lnTo>
                    <a:pt x="2422129" y="547470"/>
                  </a:lnTo>
                  <a:lnTo>
                    <a:pt x="2427785" y="552852"/>
                  </a:lnTo>
                  <a:lnTo>
                    <a:pt x="2433442" y="558289"/>
                  </a:lnTo>
                  <a:lnTo>
                    <a:pt x="2439098" y="563616"/>
                  </a:lnTo>
                  <a:lnTo>
                    <a:pt x="2467326" y="590031"/>
                  </a:lnTo>
                  <a:lnTo>
                    <a:pt x="2472982" y="595194"/>
                  </a:lnTo>
                  <a:lnTo>
                    <a:pt x="2478584" y="600356"/>
                  </a:lnTo>
                  <a:lnTo>
                    <a:pt x="2484240" y="605463"/>
                  </a:lnTo>
                  <a:lnTo>
                    <a:pt x="2489897" y="610516"/>
                  </a:lnTo>
                  <a:lnTo>
                    <a:pt x="2495553" y="615568"/>
                  </a:lnTo>
                  <a:lnTo>
                    <a:pt x="2501210" y="620565"/>
                  </a:lnTo>
                  <a:lnTo>
                    <a:pt x="2506866" y="625563"/>
                  </a:lnTo>
                  <a:lnTo>
                    <a:pt x="2512468" y="630451"/>
                  </a:lnTo>
                  <a:lnTo>
                    <a:pt x="2518124" y="635338"/>
                  </a:lnTo>
                  <a:lnTo>
                    <a:pt x="2523781" y="640226"/>
                  </a:lnTo>
                  <a:lnTo>
                    <a:pt x="2529437" y="645059"/>
                  </a:lnTo>
                  <a:lnTo>
                    <a:pt x="2535094" y="649836"/>
                  </a:lnTo>
                  <a:lnTo>
                    <a:pt x="2540695" y="654559"/>
                  </a:lnTo>
                  <a:lnTo>
                    <a:pt x="2546352" y="659227"/>
                  </a:lnTo>
                  <a:lnTo>
                    <a:pt x="2552008" y="663895"/>
                  </a:lnTo>
                  <a:lnTo>
                    <a:pt x="2557665" y="668508"/>
                  </a:lnTo>
                  <a:lnTo>
                    <a:pt x="2563321" y="673121"/>
                  </a:lnTo>
                  <a:lnTo>
                    <a:pt x="2568923" y="677679"/>
                  </a:lnTo>
                  <a:lnTo>
                    <a:pt x="2574579" y="682128"/>
                  </a:lnTo>
                  <a:lnTo>
                    <a:pt x="2580236" y="686631"/>
                  </a:lnTo>
                  <a:lnTo>
                    <a:pt x="2585892" y="691024"/>
                  </a:lnTo>
                  <a:lnTo>
                    <a:pt x="2591549" y="695418"/>
                  </a:lnTo>
                  <a:lnTo>
                    <a:pt x="2597150" y="699756"/>
                  </a:lnTo>
                  <a:lnTo>
                    <a:pt x="2602807" y="704040"/>
                  </a:lnTo>
                  <a:lnTo>
                    <a:pt x="2608463" y="708268"/>
                  </a:lnTo>
                  <a:lnTo>
                    <a:pt x="2614120" y="712497"/>
                  </a:lnTo>
                  <a:lnTo>
                    <a:pt x="2619776" y="716616"/>
                  </a:lnTo>
                  <a:lnTo>
                    <a:pt x="2625433" y="720790"/>
                  </a:lnTo>
                  <a:lnTo>
                    <a:pt x="2631034" y="724853"/>
                  </a:lnTo>
                  <a:lnTo>
                    <a:pt x="2636691" y="728862"/>
                  </a:lnTo>
                  <a:lnTo>
                    <a:pt x="2642347" y="732871"/>
                  </a:lnTo>
                  <a:lnTo>
                    <a:pt x="2676231" y="755937"/>
                  </a:lnTo>
                  <a:lnTo>
                    <a:pt x="2710115" y="777409"/>
                  </a:lnTo>
                  <a:lnTo>
                    <a:pt x="2743999" y="797344"/>
                  </a:lnTo>
                  <a:lnTo>
                    <a:pt x="2749601" y="800530"/>
                  </a:lnTo>
                  <a:lnTo>
                    <a:pt x="2783485" y="818707"/>
                  </a:lnTo>
                  <a:lnTo>
                    <a:pt x="2789141" y="821563"/>
                  </a:lnTo>
                  <a:lnTo>
                    <a:pt x="2794798" y="824419"/>
                  </a:lnTo>
                  <a:lnTo>
                    <a:pt x="2800454" y="827219"/>
                  </a:lnTo>
                  <a:lnTo>
                    <a:pt x="2806056" y="830020"/>
                  </a:lnTo>
                  <a:lnTo>
                    <a:pt x="2811712" y="832711"/>
                  </a:lnTo>
                  <a:lnTo>
                    <a:pt x="2851253" y="850669"/>
                  </a:lnTo>
                  <a:lnTo>
                    <a:pt x="2862566" y="855447"/>
                  </a:lnTo>
                  <a:lnTo>
                    <a:pt x="2868167" y="857808"/>
                  </a:lnTo>
                  <a:lnTo>
                    <a:pt x="2907708" y="873130"/>
                  </a:lnTo>
                  <a:lnTo>
                    <a:pt x="2913364" y="875162"/>
                  </a:lnTo>
                  <a:lnTo>
                    <a:pt x="2919021" y="877194"/>
                  </a:lnTo>
                  <a:lnTo>
                    <a:pt x="2947248" y="886750"/>
                  </a:lnTo>
                  <a:lnTo>
                    <a:pt x="2952850" y="888562"/>
                  </a:lnTo>
                  <a:lnTo>
                    <a:pt x="2958506" y="890374"/>
                  </a:lnTo>
                  <a:lnTo>
                    <a:pt x="2964163" y="892132"/>
                  </a:lnTo>
                  <a:lnTo>
                    <a:pt x="2969819" y="893834"/>
                  </a:lnTo>
                  <a:lnTo>
                    <a:pt x="2975476" y="895537"/>
                  </a:lnTo>
                  <a:lnTo>
                    <a:pt x="2981077" y="897184"/>
                  </a:lnTo>
                  <a:lnTo>
                    <a:pt x="2986734" y="898777"/>
                  </a:lnTo>
                  <a:lnTo>
                    <a:pt x="2992390" y="900424"/>
                  </a:lnTo>
                  <a:lnTo>
                    <a:pt x="2998047" y="901962"/>
                  </a:lnTo>
                  <a:lnTo>
                    <a:pt x="3003703" y="903500"/>
                  </a:lnTo>
                  <a:lnTo>
                    <a:pt x="3009360" y="905037"/>
                  </a:lnTo>
                  <a:lnTo>
                    <a:pt x="3014961" y="906520"/>
                  </a:lnTo>
                  <a:lnTo>
                    <a:pt x="3020618" y="907948"/>
                  </a:lnTo>
                  <a:lnTo>
                    <a:pt x="3026274" y="909376"/>
                  </a:lnTo>
                  <a:lnTo>
                    <a:pt x="3031931" y="910749"/>
                  </a:lnTo>
                  <a:lnTo>
                    <a:pt x="3037587" y="912122"/>
                  </a:lnTo>
                  <a:lnTo>
                    <a:pt x="3043189" y="913495"/>
                  </a:lnTo>
                  <a:lnTo>
                    <a:pt x="3048845" y="914813"/>
                  </a:lnTo>
                  <a:lnTo>
                    <a:pt x="3054502" y="916131"/>
                  </a:lnTo>
                  <a:lnTo>
                    <a:pt x="3060158" y="917394"/>
                  </a:lnTo>
                  <a:lnTo>
                    <a:pt x="3065815" y="918602"/>
                  </a:lnTo>
                  <a:lnTo>
                    <a:pt x="3071416" y="919810"/>
                  </a:lnTo>
                  <a:lnTo>
                    <a:pt x="3077073" y="921018"/>
                  </a:lnTo>
                  <a:lnTo>
                    <a:pt x="3082729" y="922171"/>
                  </a:lnTo>
                  <a:lnTo>
                    <a:pt x="3088386" y="923325"/>
                  </a:lnTo>
                  <a:lnTo>
                    <a:pt x="3094042" y="924478"/>
                  </a:lnTo>
                  <a:lnTo>
                    <a:pt x="3099644" y="925576"/>
                  </a:lnTo>
                  <a:lnTo>
                    <a:pt x="3105300" y="926620"/>
                  </a:lnTo>
                  <a:lnTo>
                    <a:pt x="3110957" y="927663"/>
                  </a:lnTo>
                  <a:lnTo>
                    <a:pt x="3116613" y="928707"/>
                  </a:lnTo>
                  <a:lnTo>
                    <a:pt x="3122270" y="929750"/>
                  </a:lnTo>
                  <a:lnTo>
                    <a:pt x="3127926" y="930739"/>
                  </a:lnTo>
                  <a:lnTo>
                    <a:pt x="3133528" y="931672"/>
                  </a:lnTo>
                  <a:lnTo>
                    <a:pt x="3139184" y="932606"/>
                  </a:lnTo>
                  <a:lnTo>
                    <a:pt x="3144841" y="933539"/>
                  </a:lnTo>
                  <a:lnTo>
                    <a:pt x="3150497" y="934473"/>
                  </a:lnTo>
                  <a:lnTo>
                    <a:pt x="3156154" y="935352"/>
                  </a:lnTo>
                  <a:lnTo>
                    <a:pt x="3161755" y="936230"/>
                  </a:lnTo>
                  <a:lnTo>
                    <a:pt x="3167412" y="937054"/>
                  </a:lnTo>
                  <a:lnTo>
                    <a:pt x="3173068" y="937878"/>
                  </a:lnTo>
                  <a:lnTo>
                    <a:pt x="3178725" y="938702"/>
                  </a:lnTo>
                  <a:lnTo>
                    <a:pt x="3184381" y="939525"/>
                  </a:lnTo>
                  <a:lnTo>
                    <a:pt x="3189983" y="940294"/>
                  </a:lnTo>
                  <a:lnTo>
                    <a:pt x="3195639" y="941063"/>
                  </a:lnTo>
                  <a:lnTo>
                    <a:pt x="3201296" y="941777"/>
                  </a:lnTo>
                  <a:lnTo>
                    <a:pt x="3206952" y="942491"/>
                  </a:lnTo>
                  <a:lnTo>
                    <a:pt x="3212609" y="943205"/>
                  </a:lnTo>
                  <a:lnTo>
                    <a:pt x="3218210" y="943919"/>
                  </a:lnTo>
                  <a:lnTo>
                    <a:pt x="3223867" y="944578"/>
                  </a:lnTo>
                  <a:lnTo>
                    <a:pt x="3229523" y="945237"/>
                  </a:lnTo>
                  <a:lnTo>
                    <a:pt x="3235180" y="945896"/>
                  </a:lnTo>
                  <a:lnTo>
                    <a:pt x="3240836" y="946500"/>
                  </a:lnTo>
                  <a:lnTo>
                    <a:pt x="3246493" y="947104"/>
                  </a:lnTo>
                  <a:lnTo>
                    <a:pt x="3252094" y="947708"/>
                  </a:lnTo>
                  <a:lnTo>
                    <a:pt x="3257751" y="948312"/>
                  </a:lnTo>
                  <a:lnTo>
                    <a:pt x="3263407" y="948861"/>
                  </a:lnTo>
                  <a:lnTo>
                    <a:pt x="3269064" y="949465"/>
                  </a:lnTo>
                  <a:lnTo>
                    <a:pt x="3274720" y="950015"/>
                  </a:lnTo>
                  <a:lnTo>
                    <a:pt x="3280322" y="950509"/>
                  </a:lnTo>
                  <a:lnTo>
                    <a:pt x="3285978" y="951058"/>
                  </a:lnTo>
                  <a:lnTo>
                    <a:pt x="3291635" y="951552"/>
                  </a:lnTo>
                  <a:lnTo>
                    <a:pt x="3297291" y="952046"/>
                  </a:lnTo>
                  <a:lnTo>
                    <a:pt x="3302948" y="952541"/>
                  </a:lnTo>
                  <a:lnTo>
                    <a:pt x="3308549" y="952980"/>
                  </a:lnTo>
                  <a:lnTo>
                    <a:pt x="3314206" y="953474"/>
                  </a:lnTo>
                  <a:lnTo>
                    <a:pt x="3319862" y="953914"/>
                  </a:lnTo>
                  <a:lnTo>
                    <a:pt x="3325519" y="954353"/>
                  </a:lnTo>
                  <a:lnTo>
                    <a:pt x="3331175" y="954737"/>
                  </a:lnTo>
                  <a:lnTo>
                    <a:pt x="3336777" y="955177"/>
                  </a:lnTo>
                  <a:lnTo>
                    <a:pt x="3342433" y="955561"/>
                  </a:lnTo>
                  <a:lnTo>
                    <a:pt x="3348090" y="955946"/>
                  </a:lnTo>
                  <a:lnTo>
                    <a:pt x="3353746" y="956330"/>
                  </a:lnTo>
                  <a:lnTo>
                    <a:pt x="3359403" y="956714"/>
                  </a:lnTo>
                  <a:lnTo>
                    <a:pt x="3365059" y="957099"/>
                  </a:lnTo>
                  <a:lnTo>
                    <a:pt x="3370661" y="957428"/>
                  </a:lnTo>
                  <a:lnTo>
                    <a:pt x="3376317" y="957813"/>
                  </a:lnTo>
                  <a:lnTo>
                    <a:pt x="3381974" y="958142"/>
                  </a:lnTo>
                  <a:lnTo>
                    <a:pt x="3387630" y="958472"/>
                  </a:lnTo>
                </a:path>
              </a:pathLst>
            </a:custGeom>
            <a:ln w="587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19144" y="1602040"/>
              <a:ext cx="3726815" cy="1054735"/>
            </a:xfrm>
            <a:custGeom>
              <a:avLst/>
              <a:gdLst/>
              <a:ahLst/>
              <a:cxnLst/>
              <a:rect l="l" t="t" r="r" b="b"/>
              <a:pathLst>
                <a:path w="3726815" h="1054735">
                  <a:moveTo>
                    <a:pt x="0" y="1054303"/>
                  </a:moveTo>
                  <a:lnTo>
                    <a:pt x="3726361" y="1054303"/>
                  </a:lnTo>
                  <a:lnTo>
                    <a:pt x="3726361" y="0"/>
                  </a:lnTo>
                  <a:lnTo>
                    <a:pt x="0" y="0"/>
                  </a:lnTo>
                  <a:lnTo>
                    <a:pt x="0" y="1054303"/>
                  </a:lnTo>
                  <a:close/>
                </a:path>
              </a:pathLst>
            </a:custGeom>
            <a:ln w="5876">
              <a:solidFill>
                <a:srgbClr val="33333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359994" y="1624720"/>
            <a:ext cx="156210" cy="109537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62865">
              <a:lnSpc>
                <a:spcPts val="390"/>
              </a:lnSpc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0.4</a:t>
            </a:r>
            <a:endParaRPr sz="3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50">
              <a:latin typeface="Arial"/>
              <a:cs typeface="Arial"/>
            </a:endParaRPr>
          </a:p>
          <a:p>
            <a:pPr marL="62865">
              <a:lnSpc>
                <a:spcPct val="100000"/>
              </a:lnSpc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0.3</a:t>
            </a:r>
            <a:endParaRPr sz="3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50">
              <a:latin typeface="Arial"/>
              <a:cs typeface="Arial"/>
            </a:endParaRPr>
          </a:p>
          <a:p>
            <a:pPr marL="62865">
              <a:lnSpc>
                <a:spcPct val="100000"/>
              </a:lnSpc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0.2</a:t>
            </a:r>
            <a:endParaRPr sz="3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50">
              <a:latin typeface="Arial"/>
              <a:cs typeface="Arial"/>
            </a:endParaRPr>
          </a:p>
          <a:p>
            <a:pPr marL="62865">
              <a:lnSpc>
                <a:spcPct val="100000"/>
              </a:lnSpc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0.1</a:t>
            </a:r>
            <a:endParaRPr sz="3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4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500">
              <a:latin typeface="Arial"/>
              <a:cs typeface="Arial"/>
            </a:endParaRPr>
          </a:p>
          <a:p>
            <a:pPr marL="62865">
              <a:lnSpc>
                <a:spcPct val="100000"/>
              </a:lnSpc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04097" y="1647401"/>
            <a:ext cx="15240" cy="972185"/>
          </a:xfrm>
          <a:custGeom>
            <a:avLst/>
            <a:gdLst/>
            <a:ahLst/>
            <a:cxnLst/>
            <a:rect l="l" t="t" r="r" b="b"/>
            <a:pathLst>
              <a:path w="15240" h="972185">
                <a:moveTo>
                  <a:pt x="0" y="971817"/>
                </a:moveTo>
                <a:lnTo>
                  <a:pt x="15047" y="971817"/>
                </a:lnTo>
              </a:path>
              <a:path w="15240" h="972185">
                <a:moveTo>
                  <a:pt x="0" y="728862"/>
                </a:moveTo>
                <a:lnTo>
                  <a:pt x="15047" y="728862"/>
                </a:lnTo>
              </a:path>
              <a:path w="15240" h="972185">
                <a:moveTo>
                  <a:pt x="0" y="485908"/>
                </a:moveTo>
                <a:lnTo>
                  <a:pt x="15047" y="485908"/>
                </a:lnTo>
              </a:path>
              <a:path w="15240" h="972185">
                <a:moveTo>
                  <a:pt x="0" y="242954"/>
                </a:moveTo>
                <a:lnTo>
                  <a:pt x="15047" y="242954"/>
                </a:lnTo>
              </a:path>
              <a:path w="15240" h="972185">
                <a:moveTo>
                  <a:pt x="0" y="0"/>
                </a:moveTo>
                <a:lnTo>
                  <a:pt x="15047" y="0"/>
                </a:lnTo>
              </a:path>
            </a:pathLst>
          </a:custGeom>
          <a:ln w="587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367222" y="2641666"/>
            <a:ext cx="43180" cy="984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25"/>
              </a:spcBef>
            </a:pPr>
            <a:r>
              <a:rPr sz="450" spc="10" dirty="0">
                <a:latin typeface="Arial"/>
                <a:cs typeface="Arial"/>
              </a:rPr>
              <a:t>x</a:t>
            </a:r>
            <a:endParaRPr sz="45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25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327644" y="2101389"/>
            <a:ext cx="93345" cy="55880"/>
          </a:xfrm>
          <a:prstGeom prst="rect">
            <a:avLst/>
          </a:prstGeom>
        </p:spPr>
        <p:txBody>
          <a:bodyPr vert="vert270" wrap="square" lIns="0" tIns="101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z="450" dirty="0">
                <a:latin typeface="Arial"/>
                <a:cs typeface="Arial"/>
              </a:rPr>
              <a:t>y</a:t>
            </a:r>
            <a:endParaRPr sz="4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55" dirty="0"/>
              <a:t>Exercise:</a:t>
            </a:r>
            <a:r>
              <a:rPr spc="210" dirty="0"/>
              <a:t> </a:t>
            </a:r>
            <a:r>
              <a:rPr spc="-35" dirty="0"/>
              <a:t>Students</a:t>
            </a:r>
            <a:r>
              <a:rPr spc="75" dirty="0"/>
              <a:t> </a:t>
            </a:r>
            <a:r>
              <a:rPr dirty="0"/>
              <a:t>at</a:t>
            </a:r>
            <a:r>
              <a:rPr spc="85" dirty="0"/>
              <a:t> </a:t>
            </a:r>
            <a:r>
              <a:rPr dirty="0"/>
              <a:t>a</a:t>
            </a:r>
            <a:r>
              <a:rPr spc="80" dirty="0"/>
              <a:t> </a:t>
            </a:r>
            <a:r>
              <a:rPr dirty="0"/>
              <a:t>UK</a:t>
            </a:r>
            <a:r>
              <a:rPr spc="75" dirty="0"/>
              <a:t> </a:t>
            </a:r>
            <a:r>
              <a:rPr spc="-25" dirty="0"/>
              <a:t>University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26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7182" y="585545"/>
            <a:ext cx="3963035" cy="24028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define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normal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distribution,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need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two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numbers.</a:t>
            </a:r>
            <a:r>
              <a:rPr sz="1100" spc="-1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r>
              <a:rPr sz="1100" spc="-1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r>
              <a:rPr sz="1100" spc="2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4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42545" marR="64135">
              <a:lnSpc>
                <a:spcPct val="118000"/>
              </a:lnSpc>
              <a:spcBef>
                <a:spcPts val="680"/>
              </a:spcBef>
            </a:pP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going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Bayesian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analysis,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need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specify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a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prior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each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these.</a:t>
            </a:r>
            <a:endParaRPr sz="1100">
              <a:latin typeface="Tahoma"/>
              <a:cs typeface="Tahoma"/>
            </a:endParaRPr>
          </a:p>
          <a:p>
            <a:pPr marL="319405" indent="-177165">
              <a:lnSpc>
                <a:spcPct val="100000"/>
              </a:lnSpc>
              <a:spcBef>
                <a:spcPts val="915"/>
              </a:spcBef>
              <a:buAutoNum type="arabicPeriod"/>
              <a:tabLst>
                <a:tab pos="320040" algn="l"/>
              </a:tabLst>
            </a:pP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prior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Meiryo"/>
                <a:cs typeface="Meiryo"/>
              </a:rPr>
              <a:t>∼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i="1" spc="70" dirty="0">
                <a:solidFill>
                  <a:srgbClr val="22373A"/>
                </a:solidFill>
                <a:latin typeface="Meiryo"/>
                <a:cs typeface="Meiryo"/>
              </a:rPr>
              <a:t>N</a:t>
            </a:r>
            <a:r>
              <a:rPr sz="1100" i="1" spc="-21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35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200" i="1" spc="-52" baseline="-10416" dirty="0">
                <a:solidFill>
                  <a:srgbClr val="22373A"/>
                </a:solidFill>
                <a:latin typeface="Arial"/>
                <a:cs typeface="Arial"/>
              </a:rPr>
              <a:t>m</a:t>
            </a:r>
            <a:r>
              <a:rPr sz="1100" i="1" spc="-35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04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200" i="1" spc="-37" baseline="-10416" dirty="0">
                <a:solidFill>
                  <a:srgbClr val="22373A"/>
                </a:solidFill>
                <a:latin typeface="Arial"/>
                <a:cs typeface="Arial"/>
              </a:rPr>
              <a:t>m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319405" indent="-177165">
              <a:lnSpc>
                <a:spcPct val="100000"/>
              </a:lnSpc>
              <a:spcBef>
                <a:spcPts val="915"/>
              </a:spcBef>
              <a:buAutoNum type="arabicPeriod"/>
              <a:tabLst>
                <a:tab pos="320040" algn="l"/>
              </a:tabLst>
            </a:pP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discuss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prior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for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3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later.</a:t>
            </a:r>
            <a:endParaRPr sz="1100">
              <a:latin typeface="Tahoma"/>
              <a:cs typeface="Tahoma"/>
            </a:endParaRPr>
          </a:p>
          <a:p>
            <a:pPr marL="38100" marR="71755">
              <a:lnSpc>
                <a:spcPct val="118000"/>
              </a:lnSpc>
              <a:spcBef>
                <a:spcPts val="675"/>
              </a:spcBef>
            </a:pP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think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200" i="1" baseline="-10416" dirty="0">
                <a:solidFill>
                  <a:srgbClr val="22373A"/>
                </a:solidFill>
                <a:latin typeface="Arial"/>
                <a:cs typeface="Arial"/>
              </a:rPr>
              <a:t>m</a:t>
            </a:r>
            <a:r>
              <a:rPr sz="1200" i="1" spc="187" baseline="-10416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best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guess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answer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be.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200" i="1" baseline="-10416" dirty="0">
                <a:solidFill>
                  <a:srgbClr val="22373A"/>
                </a:solidFill>
                <a:latin typeface="Arial"/>
                <a:cs typeface="Arial"/>
              </a:rPr>
              <a:t>m</a:t>
            </a:r>
            <a:r>
              <a:rPr sz="1200" i="1" spc="217" baseline="-10416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value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indicates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much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uncertainty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that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guess.</a:t>
            </a:r>
            <a:r>
              <a:rPr sz="1100" spc="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larger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is,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more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uncertain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the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answer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be.</a:t>
            </a:r>
            <a:endParaRPr sz="1100">
              <a:latin typeface="Tahoma"/>
              <a:cs typeface="Tahoma"/>
            </a:endParaRPr>
          </a:p>
          <a:p>
            <a:pPr marL="42545">
              <a:lnSpc>
                <a:spcPct val="100000"/>
              </a:lnSpc>
              <a:spcBef>
                <a:spcPts val="91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Split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into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break-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rooms and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come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up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with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prior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45" dirty="0"/>
              <a:t>Alasdair’s</a:t>
            </a:r>
            <a:r>
              <a:rPr spc="35" dirty="0"/>
              <a:t> </a:t>
            </a:r>
            <a:r>
              <a:rPr spc="-60" dirty="0"/>
              <a:t>Answer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27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1121776"/>
            <a:ext cx="3940175" cy="129921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289560" indent="-177800">
              <a:lnSpc>
                <a:spcPct val="100000"/>
              </a:lnSpc>
              <a:spcBef>
                <a:spcPts val="340"/>
              </a:spcBef>
              <a:buChar char="•"/>
              <a:tabLst>
                <a:tab pos="290195" algn="l"/>
              </a:tabLst>
            </a:pP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There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around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300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UG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students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each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year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psychology.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35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So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around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1000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students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total.</a:t>
            </a:r>
            <a:endParaRPr sz="1100">
              <a:latin typeface="Tahoma"/>
              <a:cs typeface="Tahoma"/>
            </a:endParaRPr>
          </a:p>
          <a:p>
            <a:pPr marL="289560" marR="142240" indent="-177165">
              <a:lnSpc>
                <a:spcPct val="118000"/>
              </a:lnSpc>
              <a:buChar char="•"/>
              <a:tabLst>
                <a:tab pos="290195" algn="l"/>
              </a:tabLst>
            </a:pP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there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0" dirty="0">
                <a:solidFill>
                  <a:srgbClr val="22373A"/>
                </a:solidFill>
                <a:latin typeface="Meiryo"/>
                <a:cs typeface="Meiryo"/>
              </a:rPr>
              <a:t>≈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10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departments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at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Essex,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gives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us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10,000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students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290195" algn="l"/>
              </a:tabLst>
            </a:pP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Essex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relatively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small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university,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so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let’s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set </a:t>
            </a:r>
            <a:r>
              <a:rPr sz="1100" i="1" spc="-55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15</a:t>
            </a:r>
            <a:r>
              <a:rPr sz="1100" i="1" spc="-80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1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000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20" dirty="0">
                <a:solidFill>
                  <a:srgbClr val="22373A"/>
                </a:solidFill>
                <a:latin typeface="Tahoma"/>
                <a:cs typeface="Tahoma"/>
              </a:rPr>
              <a:t>I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set 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4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2500,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gives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me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a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range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10k-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20k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124968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45" dirty="0">
                <a:solidFill>
                  <a:srgbClr val="F9F9F9"/>
                </a:solidFill>
                <a:latin typeface="Arial"/>
                <a:cs typeface="Arial"/>
              </a:rPr>
              <a:t>Alasdair’s</a:t>
            </a:r>
            <a:r>
              <a:rPr sz="1200" b="1" spc="3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60" dirty="0">
                <a:solidFill>
                  <a:srgbClr val="F9F9F9"/>
                </a:solidFill>
                <a:latin typeface="Arial"/>
                <a:cs typeface="Arial"/>
              </a:rPr>
              <a:t>Answer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423648"/>
            <a:ext cx="3888740" cy="2718435"/>
            <a:chOff x="359994" y="423648"/>
            <a:chExt cx="3888740" cy="2718435"/>
          </a:xfrm>
        </p:grpSpPr>
        <p:sp>
          <p:nvSpPr>
            <p:cNvPr id="5" name="object 5"/>
            <p:cNvSpPr/>
            <p:nvPr/>
          </p:nvSpPr>
          <p:spPr>
            <a:xfrm>
              <a:off x="359994" y="423648"/>
              <a:ext cx="3888740" cy="2718435"/>
            </a:xfrm>
            <a:custGeom>
              <a:avLst/>
              <a:gdLst/>
              <a:ahLst/>
              <a:cxnLst/>
              <a:rect l="l" t="t" r="r" b="b"/>
              <a:pathLst>
                <a:path w="3888740" h="2718435">
                  <a:moveTo>
                    <a:pt x="3888147" y="0"/>
                  </a:moveTo>
                  <a:lnTo>
                    <a:pt x="0" y="0"/>
                  </a:lnTo>
                  <a:lnTo>
                    <a:pt x="0" y="2718408"/>
                  </a:lnTo>
                  <a:lnTo>
                    <a:pt x="3888147" y="2718408"/>
                  </a:lnTo>
                  <a:lnTo>
                    <a:pt x="388814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0518" y="539825"/>
              <a:ext cx="3293557" cy="2335414"/>
            </a:xfrm>
            <a:prstGeom prst="rect">
              <a:avLst/>
            </a:prstGeom>
          </p:spPr>
        </p:pic>
      </p:grpSp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357056" y="423346"/>
          <a:ext cx="3891915" cy="27114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9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4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08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08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47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60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1084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1084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6606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447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0844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1084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6446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255904">
                <a:tc rowSpan="8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350">
                        <a:latin typeface="Times New Roman"/>
                        <a:cs typeface="Times New Roman"/>
                      </a:endParaRPr>
                    </a:p>
                    <a:p>
                      <a:pPr marL="62865">
                        <a:lnSpc>
                          <a:spcPct val="100000"/>
                        </a:lnSpc>
                      </a:pPr>
                      <a:r>
                        <a:rPr sz="35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0.00015</a:t>
                      </a:r>
                      <a:endParaRPr sz="350">
                        <a:latin typeface="Arial"/>
                        <a:cs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6286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35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0.00010</a:t>
                      </a:r>
                      <a:endParaRPr sz="350">
                        <a:latin typeface="Arial"/>
                        <a:cs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6286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35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0.00005</a:t>
                      </a:r>
                      <a:endParaRPr sz="350">
                        <a:latin typeface="Arial"/>
                        <a:cs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62865">
                        <a:lnSpc>
                          <a:spcPct val="100000"/>
                        </a:lnSpc>
                        <a:spcBef>
                          <a:spcPts val="270"/>
                        </a:spcBef>
                      </a:pPr>
                      <a:r>
                        <a:rPr sz="35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0.00000</a:t>
                      </a:r>
                      <a:endParaRPr sz="3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49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49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49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449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449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449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557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303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0922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350" spc="-2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5000</a:t>
                      </a:r>
                      <a:endParaRPr sz="35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T w="6350">
                      <a:solidFill>
                        <a:srgbClr val="333333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34163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35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10000</a:t>
                      </a:r>
                      <a:endParaRPr sz="35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T w="6350">
                      <a:solidFill>
                        <a:srgbClr val="333333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35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15000</a:t>
                      </a:r>
                      <a:endParaRPr sz="350">
                        <a:latin typeface="Arial"/>
                        <a:cs typeface="Arial"/>
                      </a:endParaRPr>
                    </a:p>
                    <a:p>
                      <a:pPr algn="ctr">
                        <a:lnSpc>
                          <a:spcPts val="520"/>
                        </a:lnSpc>
                        <a:spcBef>
                          <a:spcPts val="25"/>
                        </a:spcBef>
                      </a:pPr>
                      <a:r>
                        <a:rPr sz="450" dirty="0">
                          <a:latin typeface="Arial"/>
                          <a:cs typeface="Arial"/>
                        </a:rPr>
                        <a:t>Average</a:t>
                      </a:r>
                      <a:r>
                        <a:rPr sz="450" spc="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dirty="0">
                          <a:latin typeface="Arial"/>
                          <a:cs typeface="Arial"/>
                        </a:rPr>
                        <a:t>number</a:t>
                      </a:r>
                      <a:r>
                        <a:rPr sz="450" spc="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dirty="0">
                          <a:latin typeface="Arial"/>
                          <a:cs typeface="Arial"/>
                        </a:rPr>
                        <a:t>of</a:t>
                      </a:r>
                      <a:r>
                        <a:rPr sz="450" spc="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dirty="0">
                          <a:latin typeface="Arial"/>
                          <a:cs typeface="Arial"/>
                        </a:rPr>
                        <a:t>students</a:t>
                      </a:r>
                      <a:r>
                        <a:rPr sz="450" spc="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dirty="0">
                          <a:latin typeface="Arial"/>
                          <a:cs typeface="Arial"/>
                        </a:rPr>
                        <a:t>at</a:t>
                      </a:r>
                      <a:r>
                        <a:rPr sz="450" spc="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dirty="0">
                          <a:latin typeface="Arial"/>
                          <a:cs typeface="Arial"/>
                        </a:rPr>
                        <a:t>UK</a:t>
                      </a:r>
                      <a:r>
                        <a:rPr sz="450" spc="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spc="-10" dirty="0">
                          <a:latin typeface="Arial"/>
                          <a:cs typeface="Arial"/>
                        </a:rPr>
                        <a:t>University</a:t>
                      </a:r>
                      <a:endParaRPr sz="45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T w="6350">
                      <a:solidFill>
                        <a:srgbClr val="333333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75565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35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20000</a:t>
                      </a:r>
                      <a:endParaRPr sz="35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T w="6350">
                      <a:solidFill>
                        <a:srgbClr val="333333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341630">
                        <a:lnSpc>
                          <a:spcPct val="100000"/>
                        </a:lnSpc>
                        <a:spcBef>
                          <a:spcPts val="140"/>
                        </a:spcBef>
                      </a:pPr>
                      <a:r>
                        <a:rPr sz="35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25000</a:t>
                      </a:r>
                      <a:endParaRPr sz="350">
                        <a:latin typeface="Arial"/>
                        <a:cs typeface="Arial"/>
                      </a:endParaRPr>
                    </a:p>
                  </a:txBody>
                  <a:tcPr marL="0" marR="0" marT="17780" marB="0">
                    <a:lnT w="6350">
                      <a:solidFill>
                        <a:srgbClr val="333333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28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327644" y="1679703"/>
            <a:ext cx="93345" cy="55880"/>
          </a:xfrm>
          <a:prstGeom prst="rect">
            <a:avLst/>
          </a:prstGeom>
        </p:spPr>
        <p:txBody>
          <a:bodyPr vert="vert270" wrap="square" lIns="0" tIns="101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z="450" dirty="0">
                <a:latin typeface="Arial"/>
                <a:cs typeface="Arial"/>
              </a:rPr>
              <a:t>y</a:t>
            </a:r>
            <a:endParaRPr sz="4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dirty="0"/>
              <a:t>How</a:t>
            </a:r>
            <a:r>
              <a:rPr spc="-10" dirty="0"/>
              <a:t> </a:t>
            </a:r>
            <a:r>
              <a:rPr dirty="0"/>
              <a:t>about</a:t>
            </a:r>
            <a:r>
              <a:rPr spc="-5" dirty="0"/>
              <a:t> </a:t>
            </a:r>
            <a:r>
              <a:rPr b="0" i="1" spc="-50" dirty="0">
                <a:latin typeface="Arial"/>
                <a:cs typeface="Arial"/>
              </a:rPr>
              <a:t>σ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29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5391" y="964563"/>
            <a:ext cx="3973195" cy="163766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now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need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give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prior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standard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deviation,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32131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32194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By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definition,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4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Verdana"/>
                <a:cs typeface="Verdana"/>
              </a:rPr>
              <a:t>&gt;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0,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so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narrows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down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range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quite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bit.</a:t>
            </a:r>
            <a:endParaRPr sz="1100">
              <a:latin typeface="Tahoma"/>
              <a:cs typeface="Tahoma"/>
            </a:endParaRPr>
          </a:p>
          <a:p>
            <a:pPr marL="321310" marR="580390" indent="-177165">
              <a:lnSpc>
                <a:spcPct val="118000"/>
              </a:lnSpc>
              <a:spcBef>
                <a:spcPts val="680"/>
              </a:spcBef>
              <a:buChar char="•"/>
              <a:tabLst>
                <a:tab pos="321945" algn="l"/>
              </a:tabLst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One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simple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Uniform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distribution:</a:t>
            </a:r>
            <a:r>
              <a:rPr sz="1100" spc="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4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Meiryo"/>
                <a:cs typeface="Meiryo"/>
              </a:rPr>
              <a:t>∼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Arial"/>
                <a:cs typeface="Arial"/>
              </a:rPr>
              <a:t>U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(0</a:t>
            </a:r>
            <a:r>
              <a:rPr sz="1100" i="1" spc="-40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04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200" spc="-15" baseline="-10416" dirty="0">
                <a:solidFill>
                  <a:srgbClr val="22373A"/>
                </a:solidFill>
                <a:latin typeface="Trebuchet MS"/>
                <a:cs typeface="Trebuchet MS"/>
              </a:rPr>
              <a:t>max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321310" marR="30480" indent="-177165" algn="just">
              <a:lnSpc>
                <a:spcPct val="118000"/>
              </a:lnSpc>
              <a:spcBef>
                <a:spcPts val="675"/>
              </a:spcBef>
              <a:buChar char="•"/>
              <a:tabLst>
                <a:tab pos="321945" algn="l"/>
              </a:tabLst>
            </a:pPr>
            <a:r>
              <a:rPr sz="1100" spc="65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useful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rule-of-thumb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remember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95%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probability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density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normal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distribution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lies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between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65" dirty="0">
                <a:solidFill>
                  <a:srgbClr val="22373A"/>
                </a:solidFill>
                <a:latin typeface="Meiryo"/>
                <a:cs typeface="Meiryo"/>
              </a:rPr>
              <a:t>±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1</a:t>
            </a:r>
            <a:r>
              <a:rPr sz="1100" i="1" spc="-65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96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(I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am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lazy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0" dirty="0">
                <a:solidFill>
                  <a:srgbClr val="22373A"/>
                </a:solidFill>
                <a:latin typeface="Meiryo"/>
                <a:cs typeface="Meiryo"/>
              </a:rPr>
              <a:t>±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2.)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Estimating</a:t>
            </a:r>
            <a:r>
              <a:rPr dirty="0"/>
              <a:t> </a:t>
            </a:r>
            <a:r>
              <a:rPr b="0" i="1" spc="-60" dirty="0">
                <a:latin typeface="Arial"/>
                <a:cs typeface="Arial"/>
              </a:rPr>
              <a:t>σ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30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1024342"/>
            <a:ext cx="3496310" cy="15252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15</a:t>
            </a:r>
            <a:r>
              <a:rPr sz="1100" i="1" spc="-80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1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000,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range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around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seems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sensible?</a:t>
            </a:r>
            <a:endParaRPr sz="1100">
              <a:latin typeface="Tahoma"/>
              <a:cs typeface="Tahoma"/>
            </a:endParaRPr>
          </a:p>
          <a:p>
            <a:pPr marL="12700" marR="5080">
              <a:lnSpc>
                <a:spcPct val="118000"/>
              </a:lnSpc>
              <a:spcBef>
                <a:spcPts val="675"/>
              </a:spcBef>
            </a:pP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4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5000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means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that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expect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95%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universities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have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between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5000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25000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students.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20"/>
              </a:spcBef>
            </a:pP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this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plausible?</a:t>
            </a:r>
            <a:endParaRPr sz="1100">
              <a:latin typeface="Tahoma"/>
              <a:cs typeface="Tahoma"/>
            </a:endParaRPr>
          </a:p>
          <a:p>
            <a:pPr marL="12700" marR="983615">
              <a:lnSpc>
                <a:spcPct val="169400"/>
              </a:lnSpc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So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perhaps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4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Meiryo"/>
                <a:cs typeface="Meiryo"/>
              </a:rPr>
              <a:t>∼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Arial"/>
                <a:cs typeface="Arial"/>
              </a:rPr>
              <a:t>U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(0</a:t>
            </a:r>
            <a:r>
              <a:rPr sz="1100" i="1" spc="-40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1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10000)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reasonable?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think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any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problems?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3698875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45" dirty="0">
                <a:solidFill>
                  <a:srgbClr val="F9F9F9"/>
                </a:solidFill>
                <a:latin typeface="Arial"/>
                <a:cs typeface="Arial"/>
              </a:rPr>
              <a:t>Comparing</a:t>
            </a:r>
            <a:r>
              <a:rPr sz="1200" b="1" spc="2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my</a:t>
            </a:r>
            <a:r>
              <a:rPr sz="1200" b="1" spc="2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40" dirty="0">
                <a:solidFill>
                  <a:srgbClr val="F9F9F9"/>
                </a:solidFill>
                <a:latin typeface="Arial"/>
                <a:cs typeface="Arial"/>
              </a:rPr>
              <a:t>prior</a:t>
            </a:r>
            <a:r>
              <a:rPr sz="1200" b="1" spc="1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of</a:t>
            </a:r>
            <a:r>
              <a:rPr sz="1200" b="1" spc="2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the</a:t>
            </a:r>
            <a:r>
              <a:rPr sz="1200" b="1" spc="2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30" dirty="0">
                <a:solidFill>
                  <a:srgbClr val="F9F9F9"/>
                </a:solidFill>
                <a:latin typeface="Arial"/>
                <a:cs typeface="Arial"/>
              </a:rPr>
              <a:t>mean</a:t>
            </a:r>
            <a:r>
              <a:rPr sz="1200" b="1" spc="1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to</a:t>
            </a:r>
            <a:r>
              <a:rPr sz="1200" b="1" spc="2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60" dirty="0">
                <a:solidFill>
                  <a:srgbClr val="F9F9F9"/>
                </a:solidFill>
                <a:latin typeface="Arial"/>
                <a:cs typeface="Arial"/>
              </a:rPr>
              <a:t>some</a:t>
            </a:r>
            <a:r>
              <a:rPr sz="1200" b="1" spc="2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datapoints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423627"/>
            <a:ext cx="3888104" cy="2741930"/>
            <a:chOff x="359994" y="423627"/>
            <a:chExt cx="3888104" cy="2741930"/>
          </a:xfrm>
        </p:grpSpPr>
        <p:sp>
          <p:nvSpPr>
            <p:cNvPr id="5" name="object 5"/>
            <p:cNvSpPr/>
            <p:nvPr/>
          </p:nvSpPr>
          <p:spPr>
            <a:xfrm>
              <a:off x="359994" y="423627"/>
              <a:ext cx="3888104" cy="2741930"/>
            </a:xfrm>
            <a:custGeom>
              <a:avLst/>
              <a:gdLst/>
              <a:ahLst/>
              <a:cxnLst/>
              <a:rect l="l" t="t" r="r" b="b"/>
              <a:pathLst>
                <a:path w="3888104" h="2741930">
                  <a:moveTo>
                    <a:pt x="3888005" y="0"/>
                  </a:moveTo>
                  <a:lnTo>
                    <a:pt x="0" y="0"/>
                  </a:lnTo>
                  <a:lnTo>
                    <a:pt x="0" y="2741542"/>
                  </a:lnTo>
                  <a:lnTo>
                    <a:pt x="3888005" y="2741542"/>
                  </a:lnTo>
                  <a:lnTo>
                    <a:pt x="388800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68428" y="540793"/>
              <a:ext cx="2806952" cy="2355289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327477" y="1690480"/>
            <a:ext cx="93980" cy="55880"/>
          </a:xfrm>
          <a:prstGeom prst="rect">
            <a:avLst/>
          </a:prstGeom>
        </p:spPr>
        <p:txBody>
          <a:bodyPr vert="vert270" wrap="square" lIns="0" tIns="107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sz="450" dirty="0">
                <a:latin typeface="Arial"/>
                <a:cs typeface="Arial"/>
              </a:rPr>
              <a:t>y</a:t>
            </a:r>
            <a:endParaRPr sz="450">
              <a:latin typeface="Arial"/>
              <a:cs typeface="Arial"/>
            </a:endParaRPr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359994" y="423322"/>
          <a:ext cx="3897629" cy="273557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11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3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57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98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448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2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418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006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0764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524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4033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54546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258445">
                <a:tc rowSpan="8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300">
                        <a:latin typeface="Times New Roman"/>
                        <a:cs typeface="Times New Roman"/>
                      </a:endParaRPr>
                    </a:p>
                    <a:p>
                      <a:pPr marL="63500">
                        <a:lnSpc>
                          <a:spcPct val="100000"/>
                        </a:lnSpc>
                      </a:pPr>
                      <a:r>
                        <a:rPr sz="40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0.00015</a:t>
                      </a:r>
                      <a:endParaRPr sz="400">
                        <a:latin typeface="Arial"/>
                        <a:cs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63500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40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0.00010</a:t>
                      </a:r>
                      <a:endParaRPr sz="400">
                        <a:latin typeface="Arial"/>
                        <a:cs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63500">
                        <a:lnSpc>
                          <a:spcPct val="100000"/>
                        </a:lnSpc>
                        <a:spcBef>
                          <a:spcPts val="259"/>
                        </a:spcBef>
                      </a:pPr>
                      <a:r>
                        <a:rPr sz="40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0.00005</a:t>
                      </a:r>
                      <a:endParaRPr sz="400">
                        <a:latin typeface="Arial"/>
                        <a:cs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63500">
                        <a:lnSpc>
                          <a:spcPct val="100000"/>
                        </a:lnSpc>
                        <a:spcBef>
                          <a:spcPts val="254"/>
                        </a:spcBef>
                      </a:pPr>
                      <a:r>
                        <a:rPr sz="40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0.00000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A3A500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A3A500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F7D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F7D"/>
                      </a:solidFill>
                      <a:prstDash val="solid"/>
                    </a:lnL>
                    <a:lnR w="6350">
                      <a:solidFill>
                        <a:srgbClr val="E76BF3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76BF3"/>
                      </a:solidFill>
                      <a:prstDash val="solid"/>
                    </a:lnL>
                    <a:lnR w="6350">
                      <a:solidFill>
                        <a:srgbClr val="F8766D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F8766D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0F6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0F6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333333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rowSpan="8"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R="3175"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  <a:p>
                      <a:pPr marL="90805" marR="317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50" spc="-10" dirty="0">
                          <a:latin typeface="Arial"/>
                          <a:cs typeface="Arial"/>
                        </a:rPr>
                        <a:t>university</a:t>
                      </a:r>
                      <a:endParaRPr sz="450">
                        <a:latin typeface="Arial"/>
                        <a:cs typeface="Arial"/>
                      </a:endParaRPr>
                    </a:p>
                    <a:p>
                      <a:pPr marL="216535">
                        <a:lnSpc>
                          <a:spcPct val="157000"/>
                        </a:lnSpc>
                        <a:spcBef>
                          <a:spcPts val="50"/>
                        </a:spcBef>
                      </a:pPr>
                      <a:r>
                        <a:rPr sz="400" spc="-10" dirty="0">
                          <a:latin typeface="Arial"/>
                          <a:cs typeface="Arial"/>
                        </a:rPr>
                        <a:t>2018/19</a:t>
                      </a:r>
                      <a:r>
                        <a:rPr sz="400" spc="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00" spc="-20" dirty="0">
                          <a:latin typeface="Arial"/>
                          <a:cs typeface="Arial"/>
                        </a:rPr>
                        <a:t>Mean</a:t>
                      </a:r>
                      <a:r>
                        <a:rPr sz="400" spc="5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00" spc="-10" dirty="0">
                          <a:latin typeface="Arial"/>
                          <a:cs typeface="Arial"/>
                        </a:rPr>
                        <a:t>Aberystwyth</a:t>
                      </a:r>
                      <a:r>
                        <a:rPr sz="400" spc="5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00" spc="-10" dirty="0">
                          <a:latin typeface="Arial"/>
                          <a:cs typeface="Arial"/>
                        </a:rPr>
                        <a:t>Essex</a:t>
                      </a:r>
                      <a:r>
                        <a:rPr sz="400" spc="5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00" spc="-10" dirty="0">
                          <a:latin typeface="Arial"/>
                          <a:cs typeface="Arial"/>
                        </a:rPr>
                        <a:t>Manchester</a:t>
                      </a:r>
                      <a:r>
                        <a:rPr sz="400" spc="5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00" spc="-10" dirty="0">
                          <a:latin typeface="Arial"/>
                          <a:cs typeface="Arial"/>
                        </a:rPr>
                        <a:t>Oxford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66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A3A500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A3A500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F7D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F7D"/>
                      </a:solidFill>
                      <a:prstDash val="solid"/>
                    </a:lnL>
                    <a:lnR w="6350">
                      <a:solidFill>
                        <a:srgbClr val="E76BF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76BF3"/>
                      </a:solidFill>
                      <a:prstDash val="solid"/>
                    </a:lnL>
                    <a:lnR w="6350">
                      <a:solidFill>
                        <a:srgbClr val="F8766D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F8766D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0F6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0F6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66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A3A500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A3A500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F7D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F7D"/>
                      </a:solidFill>
                      <a:prstDash val="solid"/>
                    </a:lnL>
                    <a:lnR w="6350">
                      <a:solidFill>
                        <a:srgbClr val="E76BF3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76BF3"/>
                      </a:solidFill>
                      <a:prstDash val="solid"/>
                    </a:lnL>
                    <a:lnR w="6350">
                      <a:solidFill>
                        <a:srgbClr val="F8766D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F8766D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0F6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0F6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66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A3A500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A3A500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F7D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F7D"/>
                      </a:solidFill>
                      <a:prstDash val="solid"/>
                    </a:lnL>
                    <a:lnR w="6350">
                      <a:solidFill>
                        <a:srgbClr val="E76BF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76BF3"/>
                      </a:solidFill>
                      <a:prstDash val="solid"/>
                    </a:lnL>
                    <a:lnR w="6350">
                      <a:solidFill>
                        <a:srgbClr val="F8766D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F8766D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0F6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0F6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66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A3A500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A3A500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F7D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F7D"/>
                      </a:solidFill>
                      <a:prstDash val="solid"/>
                    </a:lnL>
                    <a:lnR w="6350">
                      <a:solidFill>
                        <a:srgbClr val="E76BF3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76BF3"/>
                      </a:solidFill>
                      <a:prstDash val="solid"/>
                    </a:lnL>
                    <a:lnR w="6350">
                      <a:solidFill>
                        <a:srgbClr val="F8766D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F8766D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0F6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0F6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66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A3A500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A3A500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F7D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F7D"/>
                      </a:solidFill>
                      <a:prstDash val="solid"/>
                    </a:lnL>
                    <a:lnR w="6350">
                      <a:solidFill>
                        <a:srgbClr val="E76BF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76BF3"/>
                      </a:solidFill>
                      <a:prstDash val="solid"/>
                    </a:lnL>
                    <a:lnR w="6350">
                      <a:solidFill>
                        <a:srgbClr val="F8766D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F8766D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0F6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0F6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3175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665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A3A500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A3A500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F7D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F7D"/>
                      </a:solidFill>
                      <a:prstDash val="solid"/>
                    </a:lnL>
                    <a:lnR w="6350">
                      <a:solidFill>
                        <a:srgbClr val="E76BF3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76BF3"/>
                      </a:solidFill>
                      <a:prstDash val="solid"/>
                    </a:lnL>
                    <a:lnR w="6350">
                      <a:solidFill>
                        <a:srgbClr val="F8766D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F8766D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0F6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0F6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3175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EBEBEB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6839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6350">
                      <a:solidFill>
                        <a:srgbClr val="333333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A3A500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A3A500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F7D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F7D"/>
                      </a:solidFill>
                      <a:prstDash val="solid"/>
                    </a:lnL>
                    <a:lnR w="6350">
                      <a:solidFill>
                        <a:srgbClr val="E76BF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76BF3"/>
                      </a:solidFill>
                      <a:prstDash val="solid"/>
                    </a:lnL>
                    <a:lnR w="6350">
                      <a:solidFill>
                        <a:srgbClr val="F8766D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F8766D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3175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175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00B0F6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00B0F6"/>
                      </a:solidFill>
                      <a:prstDash val="solid"/>
                    </a:lnL>
                    <a:lnR w="6350">
                      <a:solidFill>
                        <a:srgbClr val="EBEBEB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6350">
                      <a:solidFill>
                        <a:srgbClr val="EBEBEB"/>
                      </a:solidFill>
                      <a:prstDash val="solid"/>
                    </a:lnL>
                    <a:lnR w="6350">
                      <a:solidFill>
                        <a:srgbClr val="333333"/>
                      </a:solidFill>
                      <a:prstDash val="solid"/>
                    </a:lnR>
                    <a:lnT w="6350">
                      <a:solidFill>
                        <a:srgbClr val="EBEBEB"/>
                      </a:solidFill>
                      <a:prstDash val="solid"/>
                    </a:lnT>
                    <a:lnB w="6350">
                      <a:solidFill>
                        <a:srgbClr val="333333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6350">
                      <a:solidFill>
                        <a:srgbClr val="333333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43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6350">
                      <a:solidFill>
                        <a:srgbClr val="333333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6350">
                      <a:solidFill>
                        <a:srgbClr val="333333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95910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40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10000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T w="6350">
                      <a:solidFill>
                        <a:srgbClr val="333333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4">
                  <a:txBody>
                    <a:bodyPr/>
                    <a:lstStyle/>
                    <a:p>
                      <a:pPr marL="330200" algn="ctr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40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20000</a:t>
                      </a:r>
                      <a:endParaRPr sz="400">
                        <a:latin typeface="Arial"/>
                        <a:cs typeface="Arial"/>
                      </a:endParaRPr>
                    </a:p>
                    <a:p>
                      <a:pPr marL="4445">
                        <a:lnSpc>
                          <a:spcPts val="520"/>
                        </a:lnSpc>
                        <a:spcBef>
                          <a:spcPts val="20"/>
                        </a:spcBef>
                      </a:pPr>
                      <a:r>
                        <a:rPr sz="450" dirty="0">
                          <a:latin typeface="Arial"/>
                          <a:cs typeface="Arial"/>
                        </a:rPr>
                        <a:t>Average</a:t>
                      </a:r>
                      <a:r>
                        <a:rPr sz="450" spc="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dirty="0">
                          <a:latin typeface="Arial"/>
                          <a:cs typeface="Arial"/>
                        </a:rPr>
                        <a:t>number</a:t>
                      </a:r>
                      <a:r>
                        <a:rPr sz="450" spc="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dirty="0">
                          <a:latin typeface="Arial"/>
                          <a:cs typeface="Arial"/>
                        </a:rPr>
                        <a:t>of</a:t>
                      </a:r>
                      <a:r>
                        <a:rPr sz="450" spc="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dirty="0">
                          <a:latin typeface="Arial"/>
                          <a:cs typeface="Arial"/>
                        </a:rPr>
                        <a:t>students</a:t>
                      </a:r>
                      <a:r>
                        <a:rPr sz="450" spc="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dirty="0">
                          <a:latin typeface="Arial"/>
                          <a:cs typeface="Arial"/>
                        </a:rPr>
                        <a:t>at</a:t>
                      </a:r>
                      <a:r>
                        <a:rPr sz="450" spc="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dirty="0">
                          <a:latin typeface="Arial"/>
                          <a:cs typeface="Arial"/>
                        </a:rPr>
                        <a:t>UK</a:t>
                      </a:r>
                      <a:r>
                        <a:rPr sz="450" spc="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50" spc="-10" dirty="0">
                          <a:latin typeface="Arial"/>
                          <a:cs typeface="Arial"/>
                        </a:rPr>
                        <a:t>University</a:t>
                      </a:r>
                      <a:endParaRPr sz="45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T w="6350">
                      <a:solidFill>
                        <a:srgbClr val="333333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6350">
                      <a:solidFill>
                        <a:srgbClr val="333333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82575">
                        <a:lnSpc>
                          <a:spcPct val="100000"/>
                        </a:lnSpc>
                        <a:spcBef>
                          <a:spcPts val="95"/>
                        </a:spcBef>
                      </a:pPr>
                      <a:r>
                        <a:rPr sz="400" spc="-10" dirty="0">
                          <a:solidFill>
                            <a:srgbClr val="4D4D4D"/>
                          </a:solidFill>
                          <a:latin typeface="Arial"/>
                          <a:cs typeface="Arial"/>
                        </a:rPr>
                        <a:t>30000</a:t>
                      </a:r>
                      <a:endParaRPr sz="400">
                        <a:latin typeface="Arial"/>
                        <a:cs typeface="Arial"/>
                      </a:endParaRPr>
                    </a:p>
                  </a:txBody>
                  <a:tcPr marL="0" marR="0" marT="12065" marB="0">
                    <a:lnT w="6350">
                      <a:solidFill>
                        <a:srgbClr val="333333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175">
                        <a:lnSpc>
                          <a:spcPct val="100000"/>
                        </a:lnSpc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9" name="object 9"/>
          <p:cNvGrpSpPr/>
          <p:nvPr/>
        </p:nvGrpSpPr>
        <p:grpSpPr>
          <a:xfrm>
            <a:off x="3848372" y="1522903"/>
            <a:ext cx="6350" cy="478790"/>
            <a:chOff x="3848372" y="1522903"/>
            <a:chExt cx="6350" cy="478790"/>
          </a:xfrm>
        </p:grpSpPr>
        <p:sp>
          <p:nvSpPr>
            <p:cNvPr id="10" name="object 10"/>
            <p:cNvSpPr/>
            <p:nvPr/>
          </p:nvSpPr>
          <p:spPr>
            <a:xfrm>
              <a:off x="3851335" y="1522903"/>
              <a:ext cx="0" cy="95885"/>
            </a:xfrm>
            <a:custGeom>
              <a:avLst/>
              <a:gdLst/>
              <a:ahLst/>
              <a:cxnLst/>
              <a:rect l="l" t="t" r="r" b="b"/>
              <a:pathLst>
                <a:path h="95884">
                  <a:moveTo>
                    <a:pt x="0" y="95704"/>
                  </a:moveTo>
                  <a:lnTo>
                    <a:pt x="0" y="0"/>
                  </a:lnTo>
                </a:path>
              </a:pathLst>
            </a:custGeom>
            <a:ln w="5926">
              <a:solidFill>
                <a:srgbClr val="F8766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3851335" y="1618607"/>
              <a:ext cx="0" cy="95885"/>
            </a:xfrm>
            <a:custGeom>
              <a:avLst/>
              <a:gdLst/>
              <a:ahLst/>
              <a:cxnLst/>
              <a:rect l="l" t="t" r="r" b="b"/>
              <a:pathLst>
                <a:path h="95885">
                  <a:moveTo>
                    <a:pt x="0" y="95704"/>
                  </a:moveTo>
                  <a:lnTo>
                    <a:pt x="0" y="0"/>
                  </a:lnTo>
                </a:path>
              </a:pathLst>
            </a:custGeom>
            <a:ln w="5926">
              <a:solidFill>
                <a:srgbClr val="A3A5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3851335" y="1714312"/>
              <a:ext cx="0" cy="95885"/>
            </a:xfrm>
            <a:custGeom>
              <a:avLst/>
              <a:gdLst/>
              <a:ahLst/>
              <a:cxnLst/>
              <a:rect l="l" t="t" r="r" b="b"/>
              <a:pathLst>
                <a:path h="95885">
                  <a:moveTo>
                    <a:pt x="0" y="95704"/>
                  </a:moveTo>
                  <a:lnTo>
                    <a:pt x="0" y="0"/>
                  </a:lnTo>
                </a:path>
              </a:pathLst>
            </a:custGeom>
            <a:ln w="5926">
              <a:solidFill>
                <a:srgbClr val="00BF7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3851335" y="1810017"/>
              <a:ext cx="0" cy="95885"/>
            </a:xfrm>
            <a:custGeom>
              <a:avLst/>
              <a:gdLst/>
              <a:ahLst/>
              <a:cxnLst/>
              <a:rect l="l" t="t" r="r" b="b"/>
              <a:pathLst>
                <a:path h="95885">
                  <a:moveTo>
                    <a:pt x="0" y="95704"/>
                  </a:moveTo>
                  <a:lnTo>
                    <a:pt x="0" y="0"/>
                  </a:lnTo>
                </a:path>
              </a:pathLst>
            </a:custGeom>
            <a:ln w="5926">
              <a:solidFill>
                <a:srgbClr val="00B0F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3851335" y="1905722"/>
              <a:ext cx="0" cy="95885"/>
            </a:xfrm>
            <a:custGeom>
              <a:avLst/>
              <a:gdLst/>
              <a:ahLst/>
              <a:cxnLst/>
              <a:rect l="l" t="t" r="r" b="b"/>
              <a:pathLst>
                <a:path h="95885">
                  <a:moveTo>
                    <a:pt x="0" y="95704"/>
                  </a:moveTo>
                  <a:lnTo>
                    <a:pt x="0" y="0"/>
                  </a:lnTo>
                </a:path>
              </a:pathLst>
            </a:custGeom>
            <a:ln w="5926">
              <a:solidFill>
                <a:srgbClr val="E76BF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341896" y="3190480"/>
            <a:ext cx="1137920" cy="228600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4"/>
              </a:spcBef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(no,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20" dirty="0">
                <a:solidFill>
                  <a:srgbClr val="22373A"/>
                </a:solidFill>
                <a:latin typeface="Tahoma"/>
                <a:cs typeface="Tahoma"/>
              </a:rPr>
              <a:t>I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didn’t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cheat)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386541" y="3191529"/>
            <a:ext cx="133350" cy="17399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19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31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Prior</a:t>
            </a:r>
            <a:r>
              <a:rPr spc="-20" dirty="0"/>
              <a:t> </a:t>
            </a:r>
            <a:r>
              <a:rPr spc="-40" dirty="0"/>
              <a:t>Predictions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1030440"/>
            <a:ext cx="3964304" cy="1772920"/>
          </a:xfrm>
          <a:custGeom>
            <a:avLst/>
            <a:gdLst/>
            <a:ahLst/>
            <a:cxnLst/>
            <a:rect l="l" t="t" r="r" b="b"/>
            <a:pathLst>
              <a:path w="3964304" h="1772920">
                <a:moveTo>
                  <a:pt x="3963911" y="0"/>
                </a:moveTo>
                <a:lnTo>
                  <a:pt x="0" y="0"/>
                </a:lnTo>
                <a:lnTo>
                  <a:pt x="0" y="1772780"/>
                </a:lnTo>
                <a:lnTo>
                  <a:pt x="3963911" y="1772780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0791" y="680552"/>
            <a:ext cx="3756025" cy="2094864"/>
          </a:xfrm>
          <a:prstGeom prst="rect">
            <a:avLst/>
          </a:prstGeom>
        </p:spPr>
        <p:txBody>
          <a:bodyPr vert="horz" wrap="square" lIns="0" tIns="882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9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combine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8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4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priors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give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us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predictions!</a:t>
            </a:r>
            <a:endParaRPr sz="1100">
              <a:latin typeface="Tahoma"/>
              <a:cs typeface="Tahoma"/>
            </a:endParaRPr>
          </a:p>
          <a:p>
            <a:pPr marL="19050">
              <a:lnSpc>
                <a:spcPct val="100000"/>
              </a:lnSpc>
              <a:spcBef>
                <a:spcPts val="59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n</a:t>
            </a:r>
            <a:r>
              <a:rPr sz="1100" spc="26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26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-25" dirty="0">
                <a:solidFill>
                  <a:srgbClr val="0000CE"/>
                </a:solidFill>
                <a:latin typeface="Palatino Linotype"/>
                <a:cs typeface="Palatino Linotype"/>
              </a:rPr>
              <a:t>10</a:t>
            </a:r>
            <a:endParaRPr sz="1100">
              <a:latin typeface="Palatino Linotype"/>
              <a:cs typeface="Palatino Linotype"/>
            </a:endParaRPr>
          </a:p>
          <a:p>
            <a:pPr marL="19050">
              <a:lnSpc>
                <a:spcPct val="100000"/>
              </a:lnSpc>
              <a:spcBef>
                <a:spcPts val="240"/>
              </a:spcBef>
              <a:tabLst>
                <a:tab pos="1255395" algn="l"/>
              </a:tabLst>
            </a:pPr>
            <a:r>
              <a:rPr sz="1100" spc="-75" dirty="0">
                <a:solidFill>
                  <a:srgbClr val="22373A"/>
                </a:solidFill>
                <a:latin typeface="Palatino Linotype"/>
                <a:cs typeface="Palatino Linotype"/>
              </a:rPr>
              <a:t>mus</a:t>
            </a:r>
            <a:r>
              <a:rPr sz="1100" spc="2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21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-10" dirty="0">
                <a:latin typeface="Palatino Linotype"/>
                <a:cs typeface="Palatino Linotype"/>
              </a:rPr>
              <a:t>rnorm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(n,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65" dirty="0">
                <a:solidFill>
                  <a:srgbClr val="0000CE"/>
                </a:solidFill>
                <a:latin typeface="Palatino Linotype"/>
                <a:cs typeface="Palatino Linotype"/>
              </a:rPr>
              <a:t>15000</a:t>
            </a:r>
            <a:r>
              <a:rPr sz="1100" spc="6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45" dirty="0">
                <a:solidFill>
                  <a:srgbClr val="0000CE"/>
                </a:solidFill>
                <a:latin typeface="Palatino Linotype"/>
                <a:cs typeface="Palatino Linotype"/>
              </a:rPr>
              <a:t>2500</a:t>
            </a:r>
            <a:r>
              <a:rPr sz="1100" spc="45" dirty="0">
                <a:solidFill>
                  <a:srgbClr val="22373A"/>
                </a:solidFill>
                <a:latin typeface="Palatino Linotype"/>
                <a:cs typeface="Palatino Linotype"/>
              </a:rPr>
              <a:t>)</a:t>
            </a:r>
            <a:endParaRPr sz="1100">
              <a:latin typeface="Palatino Linotype"/>
              <a:cs typeface="Palatino Linotype"/>
            </a:endParaRPr>
          </a:p>
          <a:p>
            <a:pPr marL="19050" marR="1546225">
              <a:lnSpc>
                <a:spcPct val="118000"/>
              </a:lnSpc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sigmas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31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105" dirty="0">
                <a:latin typeface="Palatino Linotype"/>
                <a:cs typeface="Palatino Linotype"/>
              </a:rPr>
              <a:t>runif</a:t>
            </a:r>
            <a:r>
              <a:rPr sz="1100" spc="105" dirty="0">
                <a:solidFill>
                  <a:srgbClr val="22373A"/>
                </a:solidFill>
                <a:latin typeface="Palatino Linotype"/>
                <a:cs typeface="Palatino Linotype"/>
              </a:rPr>
              <a:t>(n,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75" dirty="0">
                <a:solidFill>
                  <a:srgbClr val="0000CE"/>
                </a:solidFill>
                <a:latin typeface="Palatino Linotype"/>
                <a:cs typeface="Palatino Linotype"/>
              </a:rPr>
              <a:t>2500</a:t>
            </a:r>
            <a:r>
              <a:rPr sz="1100" spc="7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2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45" dirty="0">
                <a:solidFill>
                  <a:srgbClr val="0000CE"/>
                </a:solidFill>
                <a:latin typeface="Palatino Linotype"/>
                <a:cs typeface="Palatino Linotype"/>
              </a:rPr>
              <a:t>7500</a:t>
            </a:r>
            <a:r>
              <a:rPr sz="1100" spc="45" dirty="0">
                <a:solidFill>
                  <a:srgbClr val="22373A"/>
                </a:solidFill>
                <a:latin typeface="Palatino Linotype"/>
                <a:cs typeface="Palatino Linotype"/>
              </a:rPr>
              <a:t>)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x</a:t>
            </a:r>
            <a:r>
              <a:rPr sz="11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30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100" dirty="0">
                <a:latin typeface="Palatino Linotype"/>
                <a:cs typeface="Palatino Linotype"/>
              </a:rPr>
              <a:t>seq</a:t>
            </a:r>
            <a:r>
              <a:rPr sz="1100" spc="10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spc="100" dirty="0">
                <a:solidFill>
                  <a:srgbClr val="0000CE"/>
                </a:solidFill>
                <a:latin typeface="Palatino Linotype"/>
                <a:cs typeface="Palatino Linotype"/>
              </a:rPr>
              <a:t>0</a:t>
            </a:r>
            <a:r>
              <a:rPr sz="1100" spc="100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40" dirty="0">
                <a:solidFill>
                  <a:srgbClr val="0000CE"/>
                </a:solidFill>
                <a:latin typeface="Palatino Linotype"/>
                <a:cs typeface="Palatino Linotype"/>
              </a:rPr>
              <a:t>50000</a:t>
            </a:r>
            <a:r>
              <a:rPr sz="1100" spc="40" dirty="0">
                <a:solidFill>
                  <a:srgbClr val="22373A"/>
                </a:solidFill>
                <a:latin typeface="Palatino Linotype"/>
                <a:cs typeface="Palatino Linotype"/>
              </a:rPr>
              <a:t>)</a:t>
            </a:r>
            <a:endParaRPr sz="11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</a:pPr>
            <a:endParaRPr sz="14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050">
              <a:latin typeface="Palatino Linotype"/>
              <a:cs typeface="Palatino Linotype"/>
            </a:endParaRPr>
          </a:p>
          <a:p>
            <a:pPr marL="19050">
              <a:lnSpc>
                <a:spcPct val="100000"/>
              </a:lnSpc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r>
              <a:rPr sz="1100" spc="28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290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135" dirty="0">
                <a:latin typeface="Palatino Linotype"/>
                <a:cs typeface="Palatino Linotype"/>
              </a:rPr>
              <a:t>tibble</a:t>
            </a:r>
            <a:r>
              <a:rPr sz="1100" spc="135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spc="135" dirty="0">
                <a:solidFill>
                  <a:srgbClr val="C4A000"/>
                </a:solidFill>
                <a:latin typeface="Palatino Linotype"/>
                <a:cs typeface="Palatino Linotype"/>
              </a:rPr>
              <a:t>iter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70" dirty="0">
                <a:latin typeface="Palatino Linotype"/>
                <a:cs typeface="Palatino Linotype"/>
              </a:rPr>
              <a:t>as.numeric</a:t>
            </a:r>
            <a:r>
              <a:rPr sz="1100" spc="70" dirty="0">
                <a:solidFill>
                  <a:srgbClr val="22373A"/>
                </a:solidFill>
                <a:latin typeface="Palatino Linotype"/>
                <a:cs typeface="Palatino Linotype"/>
              </a:rPr>
              <a:t>(),</a:t>
            </a:r>
            <a:endParaRPr sz="1100">
              <a:latin typeface="Palatino Linotype"/>
              <a:cs typeface="Palatino Linotype"/>
            </a:endParaRPr>
          </a:p>
          <a:p>
            <a:pPr marL="891540" marR="1619250">
              <a:lnSpc>
                <a:spcPct val="118000"/>
              </a:lnSpc>
            </a:pP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x</a:t>
            </a:r>
            <a:r>
              <a:rPr sz="1100" spc="30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0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70" dirty="0">
                <a:latin typeface="Palatino Linotype"/>
                <a:cs typeface="Palatino Linotype"/>
              </a:rPr>
              <a:t>as.numeric</a:t>
            </a:r>
            <a:r>
              <a:rPr sz="1100" spc="70" dirty="0">
                <a:solidFill>
                  <a:srgbClr val="22373A"/>
                </a:solidFill>
                <a:latin typeface="Palatino Linotype"/>
                <a:cs typeface="Palatino Linotype"/>
              </a:rPr>
              <a:t>(),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y</a:t>
            </a:r>
            <a:r>
              <a:rPr sz="1100" spc="28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28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65" dirty="0">
                <a:latin typeface="Palatino Linotype"/>
                <a:cs typeface="Palatino Linotype"/>
              </a:rPr>
              <a:t>as.numeric</a:t>
            </a:r>
            <a:r>
              <a:rPr sz="1100" spc="65" dirty="0">
                <a:solidFill>
                  <a:srgbClr val="22373A"/>
                </a:solidFill>
                <a:latin typeface="Palatino Linotype"/>
                <a:cs typeface="Palatino Linotype"/>
              </a:rPr>
              <a:t>())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32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Prior</a:t>
            </a:r>
            <a:r>
              <a:rPr spc="-20" dirty="0"/>
              <a:t> </a:t>
            </a:r>
            <a:r>
              <a:rPr spc="-40" dirty="0"/>
              <a:t>Predictions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730859"/>
            <a:ext cx="3964304" cy="1192530"/>
          </a:xfrm>
          <a:custGeom>
            <a:avLst/>
            <a:gdLst/>
            <a:ahLst/>
            <a:cxnLst/>
            <a:rect l="l" t="t" r="r" b="b"/>
            <a:pathLst>
              <a:path w="3964304" h="1192530">
                <a:moveTo>
                  <a:pt x="3963911" y="0"/>
                </a:moveTo>
                <a:lnTo>
                  <a:pt x="0" y="0"/>
                </a:lnTo>
                <a:lnTo>
                  <a:pt x="0" y="1192339"/>
                </a:lnTo>
                <a:lnTo>
                  <a:pt x="3963911" y="1192339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0791" y="367751"/>
            <a:ext cx="4032885" cy="1880235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9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combine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8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4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priors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give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us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predictions!</a:t>
            </a:r>
            <a:endParaRPr sz="1100">
              <a:latin typeface="Tahoma"/>
              <a:cs typeface="Tahoma"/>
            </a:endParaRPr>
          </a:p>
          <a:p>
            <a:pPr marL="19050">
              <a:lnSpc>
                <a:spcPct val="100000"/>
              </a:lnSpc>
              <a:spcBef>
                <a:spcPts val="700"/>
              </a:spcBef>
            </a:pPr>
            <a:r>
              <a:rPr sz="1100" b="1" spc="80" dirty="0">
                <a:solidFill>
                  <a:srgbClr val="214987"/>
                </a:solidFill>
                <a:latin typeface="Palatino Linotype"/>
                <a:cs typeface="Palatino Linotype"/>
              </a:rPr>
              <a:t>for</a:t>
            </a:r>
            <a:r>
              <a:rPr sz="1100" b="1" spc="300" dirty="0">
                <a:solidFill>
                  <a:srgbClr val="214987"/>
                </a:solidFill>
                <a:latin typeface="Palatino Linotype"/>
                <a:cs typeface="Palatino Linotype"/>
              </a:rPr>
              <a:t> </a:t>
            </a:r>
            <a:r>
              <a:rPr sz="1100" spc="229" dirty="0">
                <a:solidFill>
                  <a:srgbClr val="22373A"/>
                </a:solidFill>
                <a:latin typeface="Palatino Linotype"/>
                <a:cs typeface="Palatino Linotype"/>
              </a:rPr>
              <a:t>(ii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b="1" spc="50" dirty="0">
                <a:solidFill>
                  <a:srgbClr val="214987"/>
                </a:solidFill>
                <a:latin typeface="Palatino Linotype"/>
                <a:cs typeface="Palatino Linotype"/>
              </a:rPr>
              <a:t>in</a:t>
            </a:r>
            <a:r>
              <a:rPr sz="1100" b="1" spc="305" dirty="0">
                <a:solidFill>
                  <a:srgbClr val="214987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0000CE"/>
                </a:solidFill>
                <a:latin typeface="Palatino Linotype"/>
                <a:cs typeface="Palatino Linotype"/>
              </a:rPr>
              <a:t>1</a:t>
            </a:r>
            <a:r>
              <a:rPr sz="1100" spc="110" dirty="0">
                <a:latin typeface="Palatino Linotype"/>
                <a:cs typeface="Palatino Linotype"/>
              </a:rPr>
              <a:t>: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n)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{</a:t>
            </a:r>
            <a:endParaRPr sz="1100">
              <a:latin typeface="Palatino Linotype"/>
              <a:cs typeface="Palatino Linotype"/>
            </a:endParaRPr>
          </a:p>
          <a:p>
            <a:pPr marL="164465">
              <a:lnSpc>
                <a:spcPct val="100000"/>
              </a:lnSpc>
              <a:spcBef>
                <a:spcPts val="235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r>
              <a:rPr sz="1100" spc="34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175" dirty="0">
                <a:latin typeface="Palatino Linotype"/>
                <a:cs typeface="Palatino Linotype"/>
              </a:rPr>
              <a:t>%&gt;%</a:t>
            </a:r>
            <a:r>
              <a:rPr sz="1100" spc="345" dirty="0">
                <a:latin typeface="Palatino Linotype"/>
                <a:cs typeface="Palatino Linotype"/>
              </a:rPr>
              <a:t> </a:t>
            </a:r>
            <a:r>
              <a:rPr sz="1100" dirty="0">
                <a:latin typeface="Palatino Linotype"/>
                <a:cs typeface="Palatino Linotype"/>
              </a:rPr>
              <a:t>add_row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iter</a:t>
            </a:r>
            <a:r>
              <a:rPr sz="1100" spc="34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4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240" dirty="0">
                <a:solidFill>
                  <a:srgbClr val="22373A"/>
                </a:solidFill>
                <a:latin typeface="Palatino Linotype"/>
                <a:cs typeface="Palatino Linotype"/>
              </a:rPr>
              <a:t>ii,</a:t>
            </a:r>
            <a:endParaRPr sz="1100">
              <a:latin typeface="Palatino Linotype"/>
              <a:cs typeface="Palatino Linotype"/>
            </a:endParaRPr>
          </a:p>
          <a:p>
            <a:pPr marL="1182370">
              <a:lnSpc>
                <a:spcPct val="100000"/>
              </a:lnSpc>
              <a:spcBef>
                <a:spcPts val="240"/>
              </a:spcBef>
            </a:pP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x</a:t>
            </a:r>
            <a:r>
              <a:rPr sz="1100" spc="30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0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120" dirty="0">
                <a:solidFill>
                  <a:srgbClr val="22373A"/>
                </a:solidFill>
                <a:latin typeface="Palatino Linotype"/>
                <a:cs typeface="Palatino Linotype"/>
              </a:rPr>
              <a:t>x,</a:t>
            </a:r>
            <a:endParaRPr sz="1100">
              <a:latin typeface="Palatino Linotype"/>
              <a:cs typeface="Palatino Linotype"/>
            </a:endParaRPr>
          </a:p>
          <a:p>
            <a:pPr marL="1182370">
              <a:lnSpc>
                <a:spcPct val="100000"/>
              </a:lnSpc>
              <a:spcBef>
                <a:spcPts val="240"/>
              </a:spcBef>
            </a:pP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y</a:t>
            </a:r>
            <a:r>
              <a:rPr sz="1100" spc="31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1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latin typeface="Palatino Linotype"/>
                <a:cs typeface="Palatino Linotype"/>
              </a:rPr>
              <a:t>dnorm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(x,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00" dirty="0">
                <a:solidFill>
                  <a:srgbClr val="22373A"/>
                </a:solidFill>
                <a:latin typeface="Palatino Linotype"/>
                <a:cs typeface="Palatino Linotype"/>
              </a:rPr>
              <a:t>mus[ii],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sigmas[ii]))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90" dirty="0">
                <a:solidFill>
                  <a:srgbClr val="8E5902"/>
                </a:solidFill>
                <a:latin typeface="Palatino Linotype"/>
                <a:cs typeface="Palatino Linotype"/>
              </a:rPr>
              <a:t>-</a:t>
            </a:r>
            <a:r>
              <a:rPr sz="1100" spc="135" dirty="0">
                <a:solidFill>
                  <a:srgbClr val="8E5902"/>
                </a:solidFill>
                <a:latin typeface="Palatino Linotype"/>
                <a:cs typeface="Palatino Linotype"/>
              </a:rPr>
              <a:t>&gt;</a:t>
            </a:r>
            <a:r>
              <a:rPr sz="1100" spc="310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endParaRPr sz="1100">
              <a:latin typeface="Palatino Linotype"/>
              <a:cs typeface="Palatino Linotype"/>
            </a:endParaRPr>
          </a:p>
          <a:p>
            <a:pPr marL="19050">
              <a:lnSpc>
                <a:spcPct val="100000"/>
              </a:lnSpc>
              <a:spcBef>
                <a:spcPts val="235"/>
              </a:spcBef>
            </a:pPr>
            <a:r>
              <a:rPr sz="1100" spc="204" dirty="0">
                <a:solidFill>
                  <a:srgbClr val="22373A"/>
                </a:solidFill>
                <a:latin typeface="Palatino Linotype"/>
                <a:cs typeface="Palatino Linotype"/>
              </a:rPr>
              <a:t>}</a:t>
            </a:r>
            <a:endParaRPr sz="1100">
              <a:latin typeface="Palatino Linotype"/>
              <a:cs typeface="Palatino Linotype"/>
            </a:endParaRPr>
          </a:p>
          <a:p>
            <a:pPr marL="19050">
              <a:lnSpc>
                <a:spcPct val="100000"/>
              </a:lnSpc>
              <a:spcBef>
                <a:spcPts val="240"/>
              </a:spcBef>
            </a:pPr>
            <a:r>
              <a:rPr sz="1100" spc="80" dirty="0">
                <a:latin typeface="Palatino Linotype"/>
                <a:cs typeface="Palatino Linotype"/>
              </a:rPr>
              <a:t>print</a:t>
            </a:r>
            <a:r>
              <a:rPr sz="11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(d)</a:t>
            </a:r>
            <a:endParaRPr sz="11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050">
              <a:latin typeface="Palatino Linotype"/>
              <a:cs typeface="Palatino Linotype"/>
            </a:endParaRPr>
          </a:p>
          <a:p>
            <a:pPr marL="19050">
              <a:lnSpc>
                <a:spcPct val="100000"/>
              </a:lnSpc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2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</a:t>
            </a:r>
            <a:r>
              <a:rPr sz="1100" spc="32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95" dirty="0">
                <a:solidFill>
                  <a:srgbClr val="22373A"/>
                </a:solidFill>
                <a:latin typeface="Palatino Linotype"/>
                <a:cs typeface="Palatino Linotype"/>
              </a:rPr>
              <a:t>A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35" dirty="0">
                <a:solidFill>
                  <a:srgbClr val="22373A"/>
                </a:solidFill>
                <a:latin typeface="Palatino Linotype"/>
                <a:cs typeface="Palatino Linotype"/>
              </a:rPr>
              <a:t>tibble:</a:t>
            </a:r>
            <a:r>
              <a:rPr sz="1100" spc="32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60" dirty="0">
                <a:solidFill>
                  <a:srgbClr val="22373A"/>
                </a:solidFill>
                <a:latin typeface="Palatino Linotype"/>
                <a:cs typeface="Palatino Linotype"/>
              </a:rPr>
              <a:t>500,010</a:t>
            </a:r>
            <a:r>
              <a:rPr sz="1100" spc="32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x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3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56449" y="2253766"/>
            <a:ext cx="75311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666750" algn="l"/>
              </a:tabLst>
            </a:pPr>
            <a:r>
              <a:rPr sz="1100" spc="135" dirty="0">
                <a:solidFill>
                  <a:srgbClr val="22373A"/>
                </a:solidFill>
                <a:latin typeface="Palatino Linotype"/>
                <a:cs typeface="Palatino Linotype"/>
              </a:rPr>
              <a:t>iter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x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92968" y="2222129"/>
            <a:ext cx="389255" cy="42164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340"/>
              </a:spcBef>
            </a:pPr>
            <a:r>
              <a:rPr sz="1100" spc="-40" dirty="0">
                <a:solidFill>
                  <a:srgbClr val="22373A"/>
                </a:solidFill>
                <a:latin typeface="Palatino Linotype"/>
                <a:cs typeface="Palatino Linotype"/>
              </a:rPr>
              <a:t>y</a:t>
            </a:r>
            <a:endParaRPr sz="1100">
              <a:latin typeface="Palatino Linotype"/>
              <a:cs typeface="Palatino Linotype"/>
            </a:endParaRPr>
          </a:p>
          <a:p>
            <a:pPr marR="5080" algn="r">
              <a:lnSpc>
                <a:spcPct val="100000"/>
              </a:lnSpc>
              <a:spcBef>
                <a:spcPts val="235"/>
              </a:spcBef>
            </a:pP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&lt;dbl&gt;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7294" y="2222129"/>
            <a:ext cx="1262380" cy="1212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sz="1100" spc="-25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endParaRPr sz="1100">
              <a:latin typeface="Palatino Linotype"/>
              <a:cs typeface="Palatino Linotype"/>
            </a:endParaRPr>
          </a:p>
          <a:p>
            <a:pPr marL="12700" marR="5080">
              <a:lnSpc>
                <a:spcPct val="118000"/>
              </a:lnSpc>
              <a:tabLst>
                <a:tab pos="303530" algn="l"/>
                <a:tab pos="448945" algn="l"/>
              </a:tabLst>
            </a:pPr>
            <a:r>
              <a:rPr sz="1100" spc="-25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	&lt;dbl&gt;</a:t>
            </a:r>
            <a:r>
              <a:rPr sz="1100" spc="45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&lt;dbl&gt; </a:t>
            </a:r>
            <a:r>
              <a:rPr sz="1100" spc="-25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endParaRPr sz="11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35"/>
              </a:spcBef>
              <a:tabLst>
                <a:tab pos="303530" algn="l"/>
              </a:tabLst>
            </a:pPr>
            <a:r>
              <a:rPr sz="1100" spc="-25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2</a:t>
            </a:r>
            <a:endParaRPr sz="11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40"/>
              </a:spcBef>
              <a:tabLst>
                <a:tab pos="303530" algn="l"/>
              </a:tabLst>
            </a:pPr>
            <a:r>
              <a:rPr sz="1100" spc="-25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3</a:t>
            </a:r>
            <a:endParaRPr sz="11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40"/>
              </a:spcBef>
              <a:tabLst>
                <a:tab pos="303530" algn="l"/>
              </a:tabLst>
            </a:pPr>
            <a:r>
              <a:rPr sz="1100" spc="-25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4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74658" y="2617899"/>
            <a:ext cx="98425" cy="817244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sz="1100" spc="2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endParaRPr sz="11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35"/>
              </a:spcBef>
            </a:pPr>
            <a:r>
              <a:rPr sz="1100" spc="2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endParaRPr sz="11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40"/>
              </a:spcBef>
            </a:pPr>
            <a:r>
              <a:rPr sz="1100" spc="2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endParaRPr sz="11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40"/>
              </a:spcBef>
            </a:pPr>
            <a:r>
              <a:rPr sz="1100" spc="2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11077" y="2617899"/>
            <a:ext cx="971550" cy="817244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0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0.000000139</a:t>
            </a:r>
            <a:endParaRPr sz="11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35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0.000000139</a:t>
            </a:r>
            <a:endParaRPr sz="11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4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2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0.000000139</a:t>
            </a:r>
            <a:endParaRPr sz="11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4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3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0.000000139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33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Prior</a:t>
            </a:r>
            <a:r>
              <a:rPr spc="-20" dirty="0"/>
              <a:t> </a:t>
            </a:r>
            <a:r>
              <a:rPr spc="-40" dirty="0"/>
              <a:t>Predictions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1106932"/>
            <a:ext cx="3964304" cy="401320"/>
          </a:xfrm>
          <a:custGeom>
            <a:avLst/>
            <a:gdLst/>
            <a:ahLst/>
            <a:cxnLst/>
            <a:rect l="l" t="t" r="r" b="b"/>
            <a:pathLst>
              <a:path w="3964304" h="401319">
                <a:moveTo>
                  <a:pt x="3963911" y="0"/>
                </a:moveTo>
                <a:lnTo>
                  <a:pt x="0" y="0"/>
                </a:lnTo>
                <a:lnTo>
                  <a:pt x="0" y="400799"/>
                </a:lnTo>
                <a:lnTo>
                  <a:pt x="3963911" y="400799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0791" y="743836"/>
            <a:ext cx="4032885" cy="735965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9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combine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8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4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priors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give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us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predictions!</a:t>
            </a:r>
            <a:endParaRPr sz="1100">
              <a:latin typeface="Tahoma"/>
              <a:cs typeface="Tahoma"/>
            </a:endParaRPr>
          </a:p>
          <a:p>
            <a:pPr marL="19050">
              <a:lnSpc>
                <a:spcPct val="100000"/>
              </a:lnSpc>
              <a:spcBef>
                <a:spcPts val="700"/>
              </a:spcBef>
            </a:pPr>
            <a:r>
              <a:rPr sz="1100" spc="70" dirty="0">
                <a:latin typeface="Palatino Linotype"/>
                <a:cs typeface="Palatino Linotype"/>
              </a:rPr>
              <a:t>ggplot</a:t>
            </a:r>
            <a:r>
              <a:rPr sz="1100" spc="70" dirty="0">
                <a:solidFill>
                  <a:srgbClr val="22373A"/>
                </a:solidFill>
                <a:latin typeface="Palatino Linotype"/>
                <a:cs typeface="Palatino Linotype"/>
              </a:rPr>
              <a:t>(d,</a:t>
            </a:r>
            <a:r>
              <a:rPr sz="1100" spc="28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latin typeface="Palatino Linotype"/>
                <a:cs typeface="Palatino Linotype"/>
              </a:rPr>
              <a:t>aes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(x,</a:t>
            </a:r>
            <a:r>
              <a:rPr sz="11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25" dirty="0">
                <a:solidFill>
                  <a:srgbClr val="22373A"/>
                </a:solidFill>
                <a:latin typeface="Palatino Linotype"/>
                <a:cs typeface="Palatino Linotype"/>
              </a:rPr>
              <a:t>y,</a:t>
            </a:r>
            <a:r>
              <a:rPr sz="11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group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170" dirty="0">
                <a:solidFill>
                  <a:srgbClr val="22373A"/>
                </a:solidFill>
                <a:latin typeface="Palatino Linotype"/>
                <a:cs typeface="Palatino Linotype"/>
              </a:rPr>
              <a:t>iter))</a:t>
            </a:r>
            <a:r>
              <a:rPr sz="11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latin typeface="Palatino Linotype"/>
                <a:cs typeface="Palatino Linotype"/>
              </a:rPr>
              <a:t>+</a:t>
            </a:r>
            <a:endParaRPr sz="1100">
              <a:latin typeface="Palatino Linotype"/>
              <a:cs typeface="Palatino Linotype"/>
            </a:endParaRPr>
          </a:p>
          <a:p>
            <a:pPr marL="164465">
              <a:lnSpc>
                <a:spcPct val="100000"/>
              </a:lnSpc>
              <a:spcBef>
                <a:spcPts val="235"/>
              </a:spcBef>
            </a:pPr>
            <a:r>
              <a:rPr sz="1100" dirty="0">
                <a:latin typeface="Palatino Linotype"/>
                <a:cs typeface="Palatino Linotype"/>
              </a:rPr>
              <a:t>geom_path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alpha</a:t>
            </a:r>
            <a:r>
              <a:rPr sz="1100" spc="28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0000CE"/>
                </a:solidFill>
                <a:latin typeface="Palatino Linotype"/>
                <a:cs typeface="Palatino Linotype"/>
              </a:rPr>
              <a:t>0.25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)</a:t>
            </a:r>
            <a:r>
              <a:rPr sz="1100" spc="28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latin typeface="Palatino Linotype"/>
                <a:cs typeface="Palatino Linotype"/>
              </a:rPr>
              <a:t>+</a:t>
            </a:r>
            <a:r>
              <a:rPr sz="1100" spc="290" dirty="0">
                <a:latin typeface="Palatino Linotype"/>
                <a:cs typeface="Palatino Linotype"/>
              </a:rPr>
              <a:t> </a:t>
            </a:r>
            <a:r>
              <a:rPr sz="1100" dirty="0">
                <a:latin typeface="Palatino Linotype"/>
                <a:cs typeface="Palatino Linotype"/>
              </a:rPr>
              <a:t>theme_bw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()</a:t>
            </a:r>
            <a:r>
              <a:rPr sz="11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latin typeface="Palatino Linotype"/>
                <a:cs typeface="Palatino Linotype"/>
              </a:rPr>
              <a:t>+</a:t>
            </a:r>
            <a:r>
              <a:rPr sz="1100" spc="285" dirty="0">
                <a:latin typeface="Palatino Linotype"/>
                <a:cs typeface="Palatino Linotype"/>
              </a:rPr>
              <a:t> </a:t>
            </a:r>
            <a:r>
              <a:rPr sz="1100" spc="90" dirty="0">
                <a:latin typeface="Palatino Linotype"/>
                <a:cs typeface="Palatino Linotype"/>
              </a:rPr>
              <a:t>xlim</a:t>
            </a:r>
            <a:r>
              <a:rPr sz="1100" spc="9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spc="90" dirty="0">
                <a:solidFill>
                  <a:srgbClr val="0000CE"/>
                </a:solidFill>
                <a:latin typeface="Palatino Linotype"/>
                <a:cs typeface="Palatino Linotype"/>
              </a:rPr>
              <a:t>0</a:t>
            </a:r>
            <a:r>
              <a:rPr sz="1100" spc="90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40" dirty="0">
                <a:solidFill>
                  <a:srgbClr val="0000CE"/>
                </a:solidFill>
                <a:latin typeface="Palatino Linotype"/>
                <a:cs typeface="Palatino Linotype"/>
              </a:rPr>
              <a:t>40000</a:t>
            </a:r>
            <a:r>
              <a:rPr sz="1100" spc="40" dirty="0">
                <a:solidFill>
                  <a:srgbClr val="22373A"/>
                </a:solidFill>
                <a:latin typeface="Palatino Linotype"/>
                <a:cs typeface="Palatino Linotype"/>
              </a:rPr>
              <a:t>)</a:t>
            </a:r>
            <a:endParaRPr sz="1100">
              <a:latin typeface="Palatino Linotype"/>
              <a:cs typeface="Palatino Linotype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59994" y="1605875"/>
            <a:ext cx="3888740" cy="1121410"/>
            <a:chOff x="359994" y="1605875"/>
            <a:chExt cx="3888740" cy="1121410"/>
          </a:xfrm>
        </p:grpSpPr>
        <p:sp>
          <p:nvSpPr>
            <p:cNvPr id="6" name="object 6"/>
            <p:cNvSpPr/>
            <p:nvPr/>
          </p:nvSpPr>
          <p:spPr>
            <a:xfrm>
              <a:off x="359994" y="1606414"/>
              <a:ext cx="3888740" cy="1120775"/>
            </a:xfrm>
            <a:custGeom>
              <a:avLst/>
              <a:gdLst/>
              <a:ahLst/>
              <a:cxnLst/>
              <a:rect l="l" t="t" r="r" b="b"/>
              <a:pathLst>
                <a:path w="3888740" h="1120775">
                  <a:moveTo>
                    <a:pt x="3888147" y="0"/>
                  </a:moveTo>
                  <a:lnTo>
                    <a:pt x="0" y="0"/>
                  </a:lnTo>
                  <a:lnTo>
                    <a:pt x="0" y="1120313"/>
                  </a:lnTo>
                  <a:lnTo>
                    <a:pt x="3888147" y="1120313"/>
                  </a:lnTo>
                  <a:lnTo>
                    <a:pt x="388814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629034" y="1609050"/>
              <a:ext cx="3616960" cy="981075"/>
            </a:xfrm>
            <a:custGeom>
              <a:avLst/>
              <a:gdLst/>
              <a:ahLst/>
              <a:cxnLst/>
              <a:rect l="l" t="t" r="r" b="b"/>
              <a:pathLst>
                <a:path w="3616960" h="981075">
                  <a:moveTo>
                    <a:pt x="0" y="795422"/>
                  </a:moveTo>
                  <a:lnTo>
                    <a:pt x="3616471" y="795422"/>
                  </a:lnTo>
                </a:path>
                <a:path w="3616960" h="981075">
                  <a:moveTo>
                    <a:pt x="0" y="513696"/>
                  </a:moveTo>
                  <a:lnTo>
                    <a:pt x="3616471" y="513696"/>
                  </a:lnTo>
                </a:path>
                <a:path w="3616960" h="981075">
                  <a:moveTo>
                    <a:pt x="0" y="232025"/>
                  </a:moveTo>
                  <a:lnTo>
                    <a:pt x="3616471" y="232025"/>
                  </a:lnTo>
                </a:path>
                <a:path w="3616960" h="981075">
                  <a:moveTo>
                    <a:pt x="575368" y="980878"/>
                  </a:moveTo>
                  <a:lnTo>
                    <a:pt x="575368" y="0"/>
                  </a:lnTo>
                </a:path>
                <a:path w="3616960" h="981075">
                  <a:moveTo>
                    <a:pt x="1397316" y="980878"/>
                  </a:moveTo>
                  <a:lnTo>
                    <a:pt x="1397316" y="0"/>
                  </a:lnTo>
                </a:path>
                <a:path w="3616960" h="981075">
                  <a:moveTo>
                    <a:pt x="2219209" y="980878"/>
                  </a:moveTo>
                  <a:lnTo>
                    <a:pt x="2219209" y="0"/>
                  </a:lnTo>
                </a:path>
                <a:path w="3616960" h="981075">
                  <a:moveTo>
                    <a:pt x="3041157" y="980878"/>
                  </a:moveTo>
                  <a:lnTo>
                    <a:pt x="3041157" y="0"/>
                  </a:lnTo>
                </a:path>
              </a:pathLst>
            </a:custGeom>
            <a:ln w="3175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29034" y="1700213"/>
              <a:ext cx="3616960" cy="845185"/>
            </a:xfrm>
            <a:custGeom>
              <a:avLst/>
              <a:gdLst/>
              <a:ahLst/>
              <a:cxnLst/>
              <a:rect l="l" t="t" r="r" b="b"/>
              <a:pathLst>
                <a:path w="3616960" h="845185">
                  <a:moveTo>
                    <a:pt x="0" y="845122"/>
                  </a:moveTo>
                  <a:lnTo>
                    <a:pt x="3616471" y="845122"/>
                  </a:lnTo>
                </a:path>
                <a:path w="3616960" h="845185">
                  <a:moveTo>
                    <a:pt x="0" y="563396"/>
                  </a:moveTo>
                  <a:lnTo>
                    <a:pt x="3616471" y="563396"/>
                  </a:lnTo>
                </a:path>
                <a:path w="3616960" h="845185">
                  <a:moveTo>
                    <a:pt x="0" y="281725"/>
                  </a:moveTo>
                  <a:lnTo>
                    <a:pt x="3616471" y="281725"/>
                  </a:lnTo>
                </a:path>
                <a:path w="3616960" h="845185">
                  <a:moveTo>
                    <a:pt x="0" y="0"/>
                  </a:moveTo>
                  <a:lnTo>
                    <a:pt x="3616471" y="0"/>
                  </a:lnTo>
                </a:path>
              </a:pathLst>
            </a:custGeom>
            <a:ln w="5876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0518" y="1609050"/>
              <a:ext cx="3293557" cy="980878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629034" y="1609050"/>
              <a:ext cx="3616960" cy="981075"/>
            </a:xfrm>
            <a:custGeom>
              <a:avLst/>
              <a:gdLst/>
              <a:ahLst/>
              <a:cxnLst/>
              <a:rect l="l" t="t" r="r" b="b"/>
              <a:pathLst>
                <a:path w="3616960" h="981075">
                  <a:moveTo>
                    <a:pt x="0" y="980878"/>
                  </a:moveTo>
                  <a:lnTo>
                    <a:pt x="3616471" y="980878"/>
                  </a:lnTo>
                  <a:lnTo>
                    <a:pt x="3616471" y="0"/>
                  </a:lnTo>
                  <a:lnTo>
                    <a:pt x="0" y="0"/>
                  </a:lnTo>
                  <a:lnTo>
                    <a:pt x="0" y="980878"/>
                  </a:lnTo>
                  <a:close/>
                </a:path>
              </a:pathLst>
            </a:custGeom>
            <a:ln w="5876">
              <a:solidFill>
                <a:srgbClr val="33333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410668" y="2500948"/>
            <a:ext cx="20447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10" dirty="0">
                <a:solidFill>
                  <a:srgbClr val="4D4D4D"/>
                </a:solidFill>
                <a:latin typeface="Arial"/>
                <a:cs typeface="Arial"/>
              </a:rPr>
              <a:t>0.00000</a:t>
            </a:r>
            <a:endParaRPr sz="3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10668" y="2219222"/>
            <a:ext cx="20447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10" dirty="0">
                <a:solidFill>
                  <a:srgbClr val="4D4D4D"/>
                </a:solidFill>
                <a:latin typeface="Arial"/>
                <a:cs typeface="Arial"/>
              </a:rPr>
              <a:t>0.00005</a:t>
            </a:r>
            <a:endParaRPr sz="3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0668" y="1937551"/>
            <a:ext cx="20447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10" dirty="0">
                <a:solidFill>
                  <a:srgbClr val="4D4D4D"/>
                </a:solidFill>
                <a:latin typeface="Arial"/>
                <a:cs typeface="Arial"/>
              </a:rPr>
              <a:t>0.00010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10668" y="1655825"/>
            <a:ext cx="20447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10" dirty="0">
                <a:solidFill>
                  <a:srgbClr val="4D4D4D"/>
                </a:solidFill>
                <a:latin typeface="Arial"/>
                <a:cs typeface="Arial"/>
              </a:rPr>
              <a:t>0.00015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613986" y="1700213"/>
            <a:ext cx="3467735" cy="904875"/>
          </a:xfrm>
          <a:custGeom>
            <a:avLst/>
            <a:gdLst/>
            <a:ahLst/>
            <a:cxnLst/>
            <a:rect l="l" t="t" r="r" b="b"/>
            <a:pathLst>
              <a:path w="3467735" h="904875">
                <a:moveTo>
                  <a:pt x="0" y="845122"/>
                </a:moveTo>
                <a:lnTo>
                  <a:pt x="15047" y="845122"/>
                </a:lnTo>
              </a:path>
              <a:path w="3467735" h="904875">
                <a:moveTo>
                  <a:pt x="0" y="563396"/>
                </a:moveTo>
                <a:lnTo>
                  <a:pt x="15047" y="563396"/>
                </a:lnTo>
              </a:path>
              <a:path w="3467735" h="904875">
                <a:moveTo>
                  <a:pt x="0" y="281725"/>
                </a:moveTo>
                <a:lnTo>
                  <a:pt x="15047" y="281725"/>
                </a:lnTo>
              </a:path>
              <a:path w="3467735" h="904875">
                <a:moveTo>
                  <a:pt x="0" y="0"/>
                </a:moveTo>
                <a:lnTo>
                  <a:pt x="15047" y="0"/>
                </a:lnTo>
              </a:path>
              <a:path w="3467735" h="904875">
                <a:moveTo>
                  <a:pt x="179469" y="904763"/>
                </a:moveTo>
                <a:lnTo>
                  <a:pt x="179469" y="889715"/>
                </a:lnTo>
              </a:path>
              <a:path w="3467735" h="904875">
                <a:moveTo>
                  <a:pt x="1001362" y="904763"/>
                </a:moveTo>
                <a:lnTo>
                  <a:pt x="1001362" y="889715"/>
                </a:lnTo>
              </a:path>
              <a:path w="3467735" h="904875">
                <a:moveTo>
                  <a:pt x="1823310" y="904763"/>
                </a:moveTo>
                <a:lnTo>
                  <a:pt x="1823310" y="889715"/>
                </a:lnTo>
              </a:path>
              <a:path w="3467735" h="904875">
                <a:moveTo>
                  <a:pt x="2645203" y="904763"/>
                </a:moveTo>
                <a:lnTo>
                  <a:pt x="2645203" y="889715"/>
                </a:lnTo>
              </a:path>
              <a:path w="3467735" h="904875">
                <a:moveTo>
                  <a:pt x="3467151" y="904763"/>
                </a:moveTo>
                <a:lnTo>
                  <a:pt x="3467151" y="889715"/>
                </a:lnTo>
              </a:path>
            </a:pathLst>
          </a:custGeom>
          <a:ln w="587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767027" y="2590354"/>
            <a:ext cx="5334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0</a:t>
            </a:r>
            <a:endParaRPr sz="350">
              <a:latin typeface="Arial"/>
              <a:cs typeface="Arial"/>
            </a:endParaRPr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34</a:t>
            </a:r>
          </a:p>
        </p:txBody>
      </p:sp>
      <p:sp>
        <p:nvSpPr>
          <p:cNvPr id="17" name="object 17"/>
          <p:cNvSpPr txBox="1"/>
          <p:nvPr/>
        </p:nvSpPr>
        <p:spPr>
          <a:xfrm>
            <a:off x="1533948" y="2590354"/>
            <a:ext cx="163195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10" dirty="0">
                <a:solidFill>
                  <a:srgbClr val="4D4D4D"/>
                </a:solidFill>
                <a:latin typeface="Arial"/>
                <a:cs typeface="Arial"/>
              </a:rPr>
              <a:t>10000</a:t>
            </a:r>
            <a:endParaRPr sz="35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177788" y="2590354"/>
            <a:ext cx="163195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10" dirty="0">
                <a:solidFill>
                  <a:srgbClr val="4D4D4D"/>
                </a:solidFill>
                <a:latin typeface="Arial"/>
                <a:cs typeface="Arial"/>
              </a:rPr>
              <a:t>30000</a:t>
            </a:r>
            <a:endParaRPr sz="35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999736" y="2590354"/>
            <a:ext cx="163195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10" dirty="0">
                <a:solidFill>
                  <a:srgbClr val="4D4D4D"/>
                </a:solidFill>
                <a:latin typeface="Arial"/>
                <a:cs typeface="Arial"/>
              </a:rPr>
              <a:t>40000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355895" y="2590354"/>
            <a:ext cx="163195" cy="15621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40"/>
              </a:spcBef>
            </a:pPr>
            <a:r>
              <a:rPr sz="350" spc="-10" dirty="0">
                <a:solidFill>
                  <a:srgbClr val="4D4D4D"/>
                </a:solidFill>
                <a:latin typeface="Arial"/>
                <a:cs typeface="Arial"/>
              </a:rPr>
              <a:t>20000</a:t>
            </a:r>
            <a:endParaRPr sz="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r>
              <a:rPr sz="450" spc="10" dirty="0">
                <a:latin typeface="Arial"/>
                <a:cs typeface="Arial"/>
              </a:rPr>
              <a:t>x</a:t>
            </a:r>
            <a:endParaRPr sz="4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27644" y="2071659"/>
            <a:ext cx="93345" cy="55880"/>
          </a:xfrm>
          <a:prstGeom prst="rect">
            <a:avLst/>
          </a:prstGeom>
        </p:spPr>
        <p:txBody>
          <a:bodyPr vert="vert270" wrap="square" lIns="0" tIns="101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z="450" dirty="0">
                <a:latin typeface="Arial"/>
                <a:cs typeface="Arial"/>
              </a:rPr>
              <a:t>y</a:t>
            </a:r>
            <a:endParaRPr sz="4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dirty="0"/>
              <a:t>Who</a:t>
            </a:r>
            <a:r>
              <a:rPr spc="5" dirty="0"/>
              <a:t> </a:t>
            </a:r>
            <a:r>
              <a:rPr spc="-35" dirty="0"/>
              <a:t>is</a:t>
            </a:r>
            <a:r>
              <a:rPr dirty="0"/>
              <a:t> </a:t>
            </a:r>
            <a:r>
              <a:rPr spc="-55" dirty="0"/>
              <a:t>everybody?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219"/>
              </a:spcBef>
            </a:pPr>
            <a:r>
              <a:rPr dirty="0"/>
              <a:t>3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1351278"/>
            <a:ext cx="3504565" cy="8718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Group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introductions: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Who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you?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Why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here?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35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would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like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get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out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two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day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course?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dirty="0"/>
              <a:t>A</a:t>
            </a:r>
            <a:r>
              <a:rPr spc="75" dirty="0"/>
              <a:t> </a:t>
            </a:r>
            <a:r>
              <a:rPr spc="-45" dirty="0"/>
              <a:t>guesstimating</a:t>
            </a:r>
            <a:r>
              <a:rPr spc="70" dirty="0"/>
              <a:t> </a:t>
            </a:r>
            <a:r>
              <a:rPr spc="-50" dirty="0"/>
              <a:t>challenge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35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44537" rIns="0" bIns="0" rtlCol="0">
            <a:spAutoFit/>
          </a:bodyPr>
          <a:lstStyle/>
          <a:p>
            <a:pPr marL="19050" marR="5080">
              <a:lnSpc>
                <a:spcPct val="118000"/>
              </a:lnSpc>
              <a:spcBef>
                <a:spcPts val="100"/>
              </a:spcBef>
            </a:pPr>
            <a:r>
              <a:rPr spc="-40" dirty="0"/>
              <a:t>How</a:t>
            </a:r>
            <a:r>
              <a:rPr spc="-45" dirty="0"/>
              <a:t> </a:t>
            </a:r>
            <a:r>
              <a:rPr spc="-60" dirty="0"/>
              <a:t>many</a:t>
            </a:r>
            <a:r>
              <a:rPr spc="-25" dirty="0"/>
              <a:t> </a:t>
            </a:r>
            <a:r>
              <a:rPr spc="-35" dirty="0"/>
              <a:t>caterpillars</a:t>
            </a:r>
            <a:r>
              <a:rPr spc="-30" dirty="0"/>
              <a:t> do </a:t>
            </a:r>
            <a:r>
              <a:rPr spc="-55" dirty="0"/>
              <a:t>you</a:t>
            </a:r>
            <a:r>
              <a:rPr spc="-25" dirty="0"/>
              <a:t> </a:t>
            </a:r>
            <a:r>
              <a:rPr spc="-10" dirty="0"/>
              <a:t>think</a:t>
            </a:r>
            <a:r>
              <a:rPr spc="-25" dirty="0"/>
              <a:t> </a:t>
            </a:r>
            <a:r>
              <a:rPr spc="-75" dirty="0"/>
              <a:t>are</a:t>
            </a:r>
            <a:r>
              <a:rPr spc="-10" dirty="0"/>
              <a:t> </a:t>
            </a:r>
            <a:r>
              <a:rPr spc="-60" dirty="0"/>
              <a:t>eaten</a:t>
            </a:r>
            <a:r>
              <a:rPr spc="-25" dirty="0"/>
              <a:t> </a:t>
            </a:r>
            <a:r>
              <a:rPr spc="-50" dirty="0"/>
              <a:t>by</a:t>
            </a:r>
            <a:r>
              <a:rPr spc="-30" dirty="0"/>
              <a:t> </a:t>
            </a:r>
            <a:r>
              <a:rPr spc="-50" dirty="0"/>
              <a:t>blue</a:t>
            </a:r>
            <a:r>
              <a:rPr spc="-30" dirty="0"/>
              <a:t> </a:t>
            </a:r>
            <a:r>
              <a:rPr dirty="0"/>
              <a:t>tits</a:t>
            </a:r>
            <a:r>
              <a:rPr spc="-25" dirty="0"/>
              <a:t> </a:t>
            </a:r>
            <a:r>
              <a:rPr dirty="0"/>
              <a:t>in</a:t>
            </a:r>
            <a:r>
              <a:rPr spc="-30" dirty="0"/>
              <a:t> </a:t>
            </a:r>
            <a:r>
              <a:rPr spc="-35" dirty="0"/>
              <a:t>the</a:t>
            </a:r>
            <a:r>
              <a:rPr spc="-25" dirty="0"/>
              <a:t> UK </a:t>
            </a:r>
            <a:r>
              <a:rPr spc="-60" dirty="0"/>
              <a:t>every</a:t>
            </a:r>
            <a:r>
              <a:rPr spc="-30" dirty="0"/>
              <a:t> </a:t>
            </a:r>
            <a:r>
              <a:rPr spc="-35" dirty="0"/>
              <a:t>year?</a:t>
            </a:r>
            <a:r>
              <a:rPr spc="35" dirty="0"/>
              <a:t> </a:t>
            </a:r>
            <a:r>
              <a:rPr spc="-25" dirty="0"/>
              <a:t>(Have</a:t>
            </a:r>
            <a:r>
              <a:rPr spc="-45" dirty="0"/>
              <a:t> </a:t>
            </a:r>
            <a:r>
              <a:rPr dirty="0"/>
              <a:t>a</a:t>
            </a:r>
            <a:r>
              <a:rPr spc="-45" dirty="0"/>
              <a:t> </a:t>
            </a:r>
            <a:r>
              <a:rPr dirty="0"/>
              <a:t>think</a:t>
            </a:r>
            <a:r>
              <a:rPr spc="-50" dirty="0"/>
              <a:t> </a:t>
            </a:r>
            <a:r>
              <a:rPr spc="-20" dirty="0"/>
              <a:t>about</a:t>
            </a:r>
            <a:r>
              <a:rPr spc="-50" dirty="0"/>
              <a:t> </a:t>
            </a:r>
            <a:r>
              <a:rPr spc="-10" dirty="0"/>
              <a:t>this</a:t>
            </a:r>
            <a:r>
              <a:rPr spc="-50" dirty="0"/>
              <a:t> </a:t>
            </a:r>
            <a:r>
              <a:rPr spc="-20" dirty="0"/>
              <a:t>without</a:t>
            </a:r>
            <a:r>
              <a:rPr spc="-45" dirty="0"/>
              <a:t> </a:t>
            </a:r>
            <a:r>
              <a:rPr spc="-10" dirty="0"/>
              <a:t>Google!)</a:t>
            </a:r>
          </a:p>
          <a:p>
            <a:pPr marL="295910" marR="83185" indent="-177165">
              <a:lnSpc>
                <a:spcPct val="118000"/>
              </a:lnSpc>
              <a:spcBef>
                <a:spcPts val="680"/>
              </a:spcBef>
              <a:buChar char="•"/>
              <a:tabLst>
                <a:tab pos="296545" algn="l"/>
              </a:tabLst>
            </a:pPr>
            <a:r>
              <a:rPr dirty="0"/>
              <a:t>What</a:t>
            </a:r>
            <a:r>
              <a:rPr spc="-35" dirty="0"/>
              <a:t> information</a:t>
            </a:r>
            <a:r>
              <a:rPr spc="-30" dirty="0"/>
              <a:t> </a:t>
            </a:r>
            <a:r>
              <a:rPr spc="-10" dirty="0"/>
              <a:t>do</a:t>
            </a:r>
            <a:r>
              <a:rPr spc="-25" dirty="0"/>
              <a:t> </a:t>
            </a:r>
            <a:r>
              <a:rPr spc="-45" dirty="0"/>
              <a:t>you</a:t>
            </a:r>
            <a:r>
              <a:rPr spc="-25" dirty="0"/>
              <a:t> </a:t>
            </a:r>
            <a:r>
              <a:rPr spc="-70" dirty="0"/>
              <a:t>need</a:t>
            </a:r>
            <a:r>
              <a:rPr spc="-15" dirty="0"/>
              <a:t> </a:t>
            </a:r>
            <a:r>
              <a:rPr dirty="0"/>
              <a:t>to</a:t>
            </a:r>
            <a:r>
              <a:rPr spc="-25" dirty="0"/>
              <a:t> </a:t>
            </a:r>
            <a:r>
              <a:rPr spc="-50" dirty="0"/>
              <a:t>know</a:t>
            </a:r>
            <a:r>
              <a:rPr spc="-25" dirty="0"/>
              <a:t> </a:t>
            </a:r>
            <a:r>
              <a:rPr dirty="0"/>
              <a:t>to</a:t>
            </a:r>
            <a:r>
              <a:rPr spc="-25" dirty="0"/>
              <a:t> </a:t>
            </a:r>
            <a:r>
              <a:rPr spc="-20" dirty="0"/>
              <a:t>be</a:t>
            </a:r>
            <a:r>
              <a:rPr spc="-25" dirty="0"/>
              <a:t> </a:t>
            </a:r>
            <a:r>
              <a:rPr spc="-45" dirty="0"/>
              <a:t>able</a:t>
            </a:r>
            <a:r>
              <a:rPr spc="-25" dirty="0"/>
              <a:t> </a:t>
            </a:r>
            <a:r>
              <a:rPr dirty="0"/>
              <a:t>to</a:t>
            </a:r>
            <a:r>
              <a:rPr spc="-20" dirty="0"/>
              <a:t> </a:t>
            </a:r>
            <a:r>
              <a:rPr spc="-60" dirty="0"/>
              <a:t>make</a:t>
            </a:r>
            <a:r>
              <a:rPr spc="-25" dirty="0"/>
              <a:t> </a:t>
            </a:r>
            <a:r>
              <a:rPr spc="-50" dirty="0"/>
              <a:t>a </a:t>
            </a:r>
            <a:r>
              <a:rPr spc="-25" dirty="0"/>
              <a:t>good</a:t>
            </a:r>
            <a:r>
              <a:rPr spc="-50" dirty="0"/>
              <a:t> </a:t>
            </a:r>
            <a:r>
              <a:rPr spc="-10" dirty="0"/>
              <a:t>guess?</a:t>
            </a:r>
          </a:p>
          <a:p>
            <a:pPr marL="295910" indent="-177800">
              <a:lnSpc>
                <a:spcPct val="100000"/>
              </a:lnSpc>
              <a:spcBef>
                <a:spcPts val="235"/>
              </a:spcBef>
              <a:buChar char="•"/>
              <a:tabLst>
                <a:tab pos="296545" algn="l"/>
              </a:tabLst>
            </a:pPr>
            <a:r>
              <a:rPr spc="-20" dirty="0"/>
              <a:t>How</a:t>
            </a:r>
            <a:r>
              <a:rPr spc="-45" dirty="0"/>
              <a:t> </a:t>
            </a:r>
            <a:r>
              <a:rPr spc="-35" dirty="0"/>
              <a:t>confident</a:t>
            </a:r>
            <a:r>
              <a:rPr spc="-25" dirty="0"/>
              <a:t> </a:t>
            </a:r>
            <a:r>
              <a:rPr spc="-70" dirty="0"/>
              <a:t>are</a:t>
            </a:r>
            <a:r>
              <a:rPr spc="-20" dirty="0"/>
              <a:t> </a:t>
            </a:r>
            <a:r>
              <a:rPr spc="-45" dirty="0"/>
              <a:t>you</a:t>
            </a:r>
            <a:r>
              <a:rPr spc="-25" dirty="0"/>
              <a:t> </a:t>
            </a:r>
            <a:r>
              <a:rPr spc="-20" dirty="0"/>
              <a:t>about</a:t>
            </a:r>
            <a:r>
              <a:rPr spc="-25" dirty="0"/>
              <a:t> </a:t>
            </a:r>
            <a:r>
              <a:rPr spc="-45" dirty="0"/>
              <a:t>your</a:t>
            </a:r>
            <a:r>
              <a:rPr spc="-35" dirty="0"/>
              <a:t> </a:t>
            </a:r>
            <a:r>
              <a:rPr spc="-10" dirty="0"/>
              <a:t>prediction?</a:t>
            </a:r>
          </a:p>
        </p:txBody>
      </p:sp>
    </p:spTree>
  </p:cSld>
  <p:clrMapOvr>
    <a:masterClrMapping/>
  </p:clrMapOvr>
  <p:transition>
    <p:cut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7295" y="1408224"/>
            <a:ext cx="19799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From</a:t>
            </a:r>
            <a:r>
              <a:rPr sz="1400" b="1" spc="75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1400" b="1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Prior</a:t>
            </a:r>
            <a:r>
              <a:rPr sz="1400" b="1" spc="80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1400" b="1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to</a:t>
            </a:r>
            <a:r>
              <a:rPr sz="1400" b="1" spc="75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1400" b="1" spc="-30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Posterior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79995" y="1776457"/>
            <a:ext cx="3048635" cy="5080"/>
            <a:chOff x="779995" y="1776457"/>
            <a:chExt cx="3048635" cy="5080"/>
          </a:xfrm>
        </p:grpSpPr>
        <p:sp>
          <p:nvSpPr>
            <p:cNvPr id="4" name="object 4"/>
            <p:cNvSpPr/>
            <p:nvPr/>
          </p:nvSpPr>
          <p:spPr>
            <a:xfrm>
              <a:off x="779995" y="1776457"/>
              <a:ext cx="3048635" cy="5080"/>
            </a:xfrm>
            <a:custGeom>
              <a:avLst/>
              <a:gdLst/>
              <a:ahLst/>
              <a:cxnLst/>
              <a:rect l="l" t="t" r="r" b="b"/>
              <a:pathLst>
                <a:path w="3048635" h="5080">
                  <a:moveTo>
                    <a:pt x="0" y="5060"/>
                  </a:moveTo>
                  <a:lnTo>
                    <a:pt x="0" y="0"/>
                  </a:lnTo>
                  <a:lnTo>
                    <a:pt x="3048038" y="0"/>
                  </a:lnTo>
                  <a:lnTo>
                    <a:pt x="304803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79995" y="1776457"/>
              <a:ext cx="1350645" cy="5080"/>
            </a:xfrm>
            <a:custGeom>
              <a:avLst/>
              <a:gdLst/>
              <a:ahLst/>
              <a:cxnLst/>
              <a:rect l="l" t="t" r="r" b="b"/>
              <a:pathLst>
                <a:path w="1350645" h="5080">
                  <a:moveTo>
                    <a:pt x="0" y="5060"/>
                  </a:moveTo>
                  <a:lnTo>
                    <a:pt x="0" y="0"/>
                  </a:lnTo>
                  <a:lnTo>
                    <a:pt x="1350399" y="0"/>
                  </a:lnTo>
                  <a:lnTo>
                    <a:pt x="1350399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40" dirty="0"/>
              <a:t>University</a:t>
            </a:r>
            <a:r>
              <a:rPr spc="20" dirty="0"/>
              <a:t> </a:t>
            </a:r>
            <a:r>
              <a:rPr dirty="0"/>
              <a:t>of</a:t>
            </a:r>
            <a:r>
              <a:rPr spc="20" dirty="0"/>
              <a:t> </a:t>
            </a:r>
            <a:r>
              <a:rPr spc="-90" dirty="0"/>
              <a:t>Essex</a:t>
            </a:r>
            <a:r>
              <a:rPr spc="15" dirty="0"/>
              <a:t> </a:t>
            </a:r>
            <a:r>
              <a:rPr spc="-10" dirty="0"/>
              <a:t>Table</a:t>
            </a:r>
            <a:r>
              <a:rPr spc="20" dirty="0"/>
              <a:t> </a:t>
            </a:r>
            <a:r>
              <a:rPr spc="-40" dirty="0"/>
              <a:t>Tennis</a:t>
            </a:r>
            <a:r>
              <a:rPr spc="15" dirty="0"/>
              <a:t> </a:t>
            </a:r>
            <a:r>
              <a:rPr spc="-20" dirty="0"/>
              <a:t>Team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36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1896" y="1148128"/>
            <a:ext cx="3709670" cy="1273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15570" indent="5080">
              <a:lnSpc>
                <a:spcPct val="118000"/>
              </a:lnSpc>
              <a:spcBef>
                <a:spcPts val="100"/>
              </a:spcBef>
            </a:pP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Suppose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want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estimate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chance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university’s (men’s)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table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tennis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team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win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their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next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match.</a:t>
            </a:r>
            <a:endParaRPr sz="1100">
              <a:latin typeface="Tahoma"/>
              <a:cs typeface="Tahoma"/>
            </a:endParaRPr>
          </a:p>
          <a:p>
            <a:pPr marL="294640" indent="-177165">
              <a:lnSpc>
                <a:spcPct val="100000"/>
              </a:lnSpc>
              <a:spcBef>
                <a:spcPts val="915"/>
              </a:spcBef>
              <a:buChar char="•"/>
              <a:tabLst>
                <a:tab pos="29527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would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make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good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prior?</a:t>
            </a:r>
            <a:endParaRPr sz="1100">
              <a:latin typeface="Tahoma"/>
              <a:cs typeface="Tahoma"/>
            </a:endParaRPr>
          </a:p>
          <a:p>
            <a:pPr marL="17780">
              <a:lnSpc>
                <a:spcPct val="100000"/>
              </a:lnSpc>
              <a:spcBef>
                <a:spcPts val="915"/>
              </a:spcBef>
            </a:pP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Before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think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should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ask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ourselves:</a:t>
            </a:r>
            <a:endParaRPr sz="1100">
              <a:latin typeface="Tahoma"/>
              <a:cs typeface="Tahoma"/>
            </a:endParaRPr>
          </a:p>
          <a:p>
            <a:pPr marL="294640" indent="-177165">
              <a:lnSpc>
                <a:spcPct val="100000"/>
              </a:lnSpc>
              <a:spcBef>
                <a:spcPts val="920"/>
              </a:spcBef>
              <a:buChar char="•"/>
              <a:tabLst>
                <a:tab pos="29527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do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want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describe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the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data?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1673225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30" dirty="0"/>
              <a:t>Distributions</a:t>
            </a:r>
            <a:r>
              <a:rPr spc="5" dirty="0"/>
              <a:t> </a:t>
            </a:r>
            <a:r>
              <a:rPr spc="-10" dirty="0"/>
              <a:t>and</a:t>
            </a:r>
            <a:r>
              <a:rPr spc="5" dirty="0"/>
              <a:t> </a:t>
            </a:r>
            <a:r>
              <a:rPr spc="-45" dirty="0"/>
              <a:t>Priors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37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851304"/>
            <a:ext cx="3725545" cy="1866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000"/>
              </a:lnSpc>
              <a:spcBef>
                <a:spcPts val="100"/>
              </a:spcBef>
            </a:pP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previous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example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(number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students)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were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trying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to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describe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data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using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normal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distribution.</a:t>
            </a:r>
            <a:endParaRPr sz="1100">
              <a:latin typeface="Tahoma"/>
              <a:cs typeface="Tahoma"/>
            </a:endParaRPr>
          </a:p>
          <a:p>
            <a:pPr marL="289560" marR="304800" indent="-177165">
              <a:lnSpc>
                <a:spcPct val="118000"/>
              </a:lnSpc>
              <a:spcBef>
                <a:spcPts val="680"/>
              </a:spcBef>
              <a:buChar char="•"/>
              <a:tabLst>
                <a:tab pos="290195" algn="l"/>
              </a:tabLst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many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parameters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does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it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take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define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normal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distribution?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example,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want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model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binary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data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(win/loss),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so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240"/>
              </a:spcBef>
            </a:pPr>
            <a:r>
              <a:rPr sz="1100" i="1" spc="-30" dirty="0">
                <a:solidFill>
                  <a:srgbClr val="22373A"/>
                </a:solidFill>
                <a:latin typeface="Arial"/>
                <a:cs typeface="Arial"/>
              </a:rPr>
              <a:t>binomial</a:t>
            </a:r>
            <a:r>
              <a:rPr sz="1100" i="1" spc="-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appropriate.</a:t>
            </a:r>
            <a:endParaRPr sz="1100">
              <a:latin typeface="Tahoma"/>
              <a:cs typeface="Tahoma"/>
            </a:endParaRPr>
          </a:p>
          <a:p>
            <a:pPr marL="289560" marR="210185" indent="-177165">
              <a:lnSpc>
                <a:spcPct val="118000"/>
              </a:lnSpc>
              <a:spcBef>
                <a:spcPts val="675"/>
              </a:spcBef>
              <a:buChar char="•"/>
              <a:tabLst>
                <a:tab pos="290195" algn="l"/>
              </a:tabLst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many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parameters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does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it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take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define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binomial distribution?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dirty="0"/>
              <a:t>A</a:t>
            </a:r>
            <a:r>
              <a:rPr spc="20" dirty="0"/>
              <a:t> </a:t>
            </a:r>
            <a:r>
              <a:rPr spc="-40" dirty="0"/>
              <a:t>prior</a:t>
            </a:r>
            <a:r>
              <a:rPr spc="20" dirty="0"/>
              <a:t> </a:t>
            </a:r>
            <a:r>
              <a:rPr dirty="0"/>
              <a:t>for</a:t>
            </a:r>
            <a:r>
              <a:rPr spc="20" dirty="0"/>
              <a:t> </a:t>
            </a:r>
            <a:r>
              <a:rPr b="0" i="1" spc="-50" dirty="0">
                <a:latin typeface="Arial"/>
                <a:cs typeface="Arial"/>
              </a:rPr>
              <a:t>p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38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35800" y="642034"/>
            <a:ext cx="3925570" cy="231711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7145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only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one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parameter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worry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about:</a:t>
            </a:r>
            <a:r>
              <a:rPr sz="1100" spc="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2700" marR="172720" indent="11430">
              <a:lnSpc>
                <a:spcPct val="118000"/>
              </a:lnSpc>
              <a:spcBef>
                <a:spcPts val="675"/>
              </a:spcBef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Now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need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define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prior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for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r>
              <a:rPr sz="1100" spc="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keep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things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‘simple’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normal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distribution.</a:t>
            </a:r>
            <a:endParaRPr sz="1100">
              <a:latin typeface="Tahoma"/>
              <a:cs typeface="Tahoma"/>
            </a:endParaRPr>
          </a:p>
          <a:p>
            <a:pPr marL="300990" marR="13970" indent="-177165">
              <a:lnSpc>
                <a:spcPct val="118000"/>
              </a:lnSpc>
              <a:spcBef>
                <a:spcPts val="680"/>
              </a:spcBef>
              <a:buChar char="•"/>
              <a:tabLst>
                <a:tab pos="30162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get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started,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need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give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7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r>
              <a:rPr sz="1100" spc="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think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0" dirty="0">
                <a:solidFill>
                  <a:srgbClr val="22373A"/>
                </a:solidFill>
                <a:latin typeface="Verdana"/>
                <a:cs typeface="Verdana"/>
              </a:rPr>
              <a:t>µ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being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best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guess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answer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is,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while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5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represents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uncertainty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guess.</a:t>
            </a:r>
            <a:endParaRPr sz="1100">
              <a:latin typeface="Tahoma"/>
              <a:cs typeface="Tahoma"/>
            </a:endParaRPr>
          </a:p>
          <a:p>
            <a:pPr marL="300990" marR="5080" indent="-177165">
              <a:lnSpc>
                <a:spcPct val="118000"/>
              </a:lnSpc>
              <a:spcBef>
                <a:spcPts val="680"/>
              </a:spcBef>
              <a:buChar char="•"/>
              <a:tabLst>
                <a:tab pos="30162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isn’t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perfect,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35" dirty="0">
                <a:solidFill>
                  <a:srgbClr val="22373A"/>
                </a:solidFill>
                <a:latin typeface="Arial"/>
                <a:cs typeface="Arial"/>
              </a:rPr>
              <a:t>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35" dirty="0">
                <a:solidFill>
                  <a:srgbClr val="22373A"/>
                </a:solidFill>
                <a:latin typeface="Verdana"/>
                <a:cs typeface="Verdana"/>
              </a:rPr>
              <a:t>µ,</a:t>
            </a:r>
            <a:r>
              <a:rPr sz="1100" i="1" spc="-21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isn’t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bounded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by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[0,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1].</a:t>
            </a:r>
            <a:r>
              <a:rPr sz="1100" spc="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(I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would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beta-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was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my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own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research.)</a:t>
            </a:r>
            <a:endParaRPr sz="1100">
              <a:latin typeface="Tahoma"/>
              <a:cs typeface="Tahoma"/>
            </a:endParaRPr>
          </a:p>
          <a:p>
            <a:pPr marL="19050" marR="262255" indent="-1905">
              <a:lnSpc>
                <a:spcPct val="118000"/>
              </a:lnSpc>
              <a:spcBef>
                <a:spcPts val="67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do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know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University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Essex’s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Men’s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Table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Tennis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Team?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Weakly</a:t>
            </a:r>
            <a:r>
              <a:rPr spc="-5" dirty="0"/>
              <a:t> </a:t>
            </a:r>
            <a:r>
              <a:rPr spc="-20" dirty="0"/>
              <a:t>Informative</a:t>
            </a:r>
            <a:r>
              <a:rPr spc="-5" dirty="0"/>
              <a:t> </a:t>
            </a:r>
            <a:r>
              <a:rPr spc="-20" dirty="0"/>
              <a:t>Prior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39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0791" y="529626"/>
            <a:ext cx="3919854" cy="25152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905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mean,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:</a:t>
            </a:r>
            <a:endParaRPr sz="1100">
              <a:latin typeface="Tahoma"/>
              <a:cs typeface="Tahoma"/>
            </a:endParaRPr>
          </a:p>
          <a:p>
            <a:pPr marL="29591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6545" algn="l"/>
              </a:tabLst>
            </a:pPr>
            <a:r>
              <a:rPr sz="1100" spc="-120" dirty="0">
                <a:solidFill>
                  <a:srgbClr val="22373A"/>
                </a:solidFill>
                <a:latin typeface="Tahoma"/>
                <a:cs typeface="Tahoma"/>
              </a:rPr>
              <a:t>I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know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next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nothing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them,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so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I’ll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set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2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5.</a:t>
            </a:r>
            <a:endParaRPr sz="1100">
              <a:latin typeface="Tahoma"/>
              <a:cs typeface="Tahoma"/>
            </a:endParaRPr>
          </a:p>
          <a:p>
            <a:pPr marL="29591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296545" algn="l"/>
              </a:tabLst>
            </a:pP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I.e.,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-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65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5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my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best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guess!</a:t>
            </a:r>
            <a:endParaRPr sz="1100">
              <a:latin typeface="Tahoma"/>
              <a:cs typeface="Tahoma"/>
            </a:endParaRPr>
          </a:p>
          <a:p>
            <a:pPr marL="19050">
              <a:lnSpc>
                <a:spcPct val="100000"/>
              </a:lnSpc>
              <a:spcBef>
                <a:spcPts val="91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standard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deviation,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:</a:t>
            </a:r>
            <a:endParaRPr sz="1100">
              <a:latin typeface="Tahoma"/>
              <a:cs typeface="Tahoma"/>
            </a:endParaRPr>
          </a:p>
          <a:p>
            <a:pPr marL="295910" indent="-177800">
              <a:lnSpc>
                <a:spcPct val="100000"/>
              </a:lnSpc>
              <a:spcBef>
                <a:spcPts val="915"/>
              </a:spcBef>
              <a:buFont typeface="Tahoma"/>
              <a:buChar char="•"/>
              <a:tabLst>
                <a:tab pos="296545" algn="l"/>
              </a:tabLst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-6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Verdana"/>
                <a:cs typeface="Verdana"/>
              </a:rPr>
              <a:t>&lt;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Verdana"/>
                <a:cs typeface="Verdana"/>
              </a:rPr>
              <a:t>&gt;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1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impossible!</a:t>
            </a:r>
            <a:endParaRPr sz="1100">
              <a:latin typeface="Tahoma"/>
              <a:cs typeface="Tahoma"/>
            </a:endParaRPr>
          </a:p>
          <a:p>
            <a:pPr marL="295910" marR="50165" indent="-177165">
              <a:lnSpc>
                <a:spcPct val="118000"/>
              </a:lnSpc>
              <a:buChar char="•"/>
              <a:tabLst>
                <a:tab pos="296545" algn="l"/>
              </a:tabLst>
            </a:pPr>
            <a:r>
              <a:rPr sz="1100" spc="-120" dirty="0">
                <a:solidFill>
                  <a:srgbClr val="22373A"/>
                </a:solidFill>
                <a:latin typeface="Tahoma"/>
                <a:cs typeface="Tahoma"/>
              </a:rPr>
              <a:t>I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don’t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think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they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win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(or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lose)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nearly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every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game.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So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7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5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seems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Arial"/>
                <a:cs typeface="Arial"/>
              </a:rPr>
              <a:t>more</a:t>
            </a:r>
            <a:r>
              <a:rPr sz="1100" i="1" spc="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likely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than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Verdana"/>
                <a:cs typeface="Verdana"/>
              </a:rPr>
              <a:t>&lt;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7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1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60" dirty="0">
                <a:solidFill>
                  <a:srgbClr val="22373A"/>
                </a:solidFill>
                <a:latin typeface="Verdana"/>
                <a:cs typeface="Verdana"/>
              </a:rPr>
              <a:t>&gt;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35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9.</a:t>
            </a:r>
            <a:endParaRPr sz="1100">
              <a:latin typeface="Tahoma"/>
              <a:cs typeface="Tahoma"/>
            </a:endParaRPr>
          </a:p>
          <a:p>
            <a:pPr marL="295910" marR="73025" indent="-177165">
              <a:lnSpc>
                <a:spcPct val="118000"/>
              </a:lnSpc>
              <a:buChar char="•"/>
              <a:tabLst>
                <a:tab pos="29654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But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20" dirty="0">
                <a:solidFill>
                  <a:srgbClr val="22373A"/>
                </a:solidFill>
                <a:latin typeface="Tahoma"/>
                <a:cs typeface="Tahoma"/>
              </a:rPr>
              <a:t>I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wouldn’t be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shocked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table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tennis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team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was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really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good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5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9)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or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really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bad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1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1).</a:t>
            </a:r>
            <a:endParaRPr sz="1100">
              <a:latin typeface="Tahoma"/>
              <a:cs typeface="Tahoma"/>
            </a:endParaRPr>
          </a:p>
          <a:p>
            <a:pPr marL="19050" marR="5080" indent="-6985">
              <a:lnSpc>
                <a:spcPct val="118000"/>
              </a:lnSpc>
              <a:spcBef>
                <a:spcPts val="680"/>
              </a:spcBef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want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think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about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possible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values,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decide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which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seem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plausible, and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which 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seem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surprising.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61722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My</a:t>
            </a:r>
            <a:r>
              <a:rPr spc="180" dirty="0"/>
              <a:t> </a:t>
            </a:r>
            <a:r>
              <a:rPr spc="-50" dirty="0"/>
              <a:t>prior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911428"/>
            <a:ext cx="3964304" cy="367030"/>
          </a:xfrm>
          <a:custGeom>
            <a:avLst/>
            <a:gdLst/>
            <a:ahLst/>
            <a:cxnLst/>
            <a:rect l="l" t="t" r="r" b="b"/>
            <a:pathLst>
              <a:path w="3964304" h="367030">
                <a:moveTo>
                  <a:pt x="3963911" y="0"/>
                </a:moveTo>
                <a:lnTo>
                  <a:pt x="0" y="0"/>
                </a:lnTo>
                <a:lnTo>
                  <a:pt x="0" y="366496"/>
                </a:lnTo>
                <a:lnTo>
                  <a:pt x="3963911" y="366496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2595" y="584538"/>
            <a:ext cx="4015740" cy="665480"/>
          </a:xfrm>
          <a:prstGeom prst="rect">
            <a:avLst/>
          </a:prstGeom>
        </p:spPr>
        <p:txBody>
          <a:bodyPr vert="horz" wrap="square" lIns="0" tIns="882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95"/>
              </a:spcBef>
            </a:pP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Taking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normal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distribution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setting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7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5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8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45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20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1:</a:t>
            </a:r>
            <a:endParaRPr sz="1100">
              <a:latin typeface="Tahoma"/>
              <a:cs typeface="Tahoma"/>
            </a:endParaRPr>
          </a:p>
          <a:p>
            <a:pPr marL="149860" marR="5080" indent="-133350">
              <a:lnSpc>
                <a:spcPct val="114599"/>
              </a:lnSpc>
              <a:spcBef>
                <a:spcPts val="375"/>
              </a:spcBef>
            </a:pPr>
            <a:r>
              <a:rPr sz="1000" spc="90" dirty="0">
                <a:latin typeface="Palatino Linotype"/>
                <a:cs typeface="Palatino Linotype"/>
              </a:rPr>
              <a:t>tibble</a:t>
            </a:r>
            <a:r>
              <a:rPr sz="1000" spc="9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000" spc="90" dirty="0">
                <a:solidFill>
                  <a:srgbClr val="C4A000"/>
                </a:solidFill>
                <a:latin typeface="Palatino Linotype"/>
                <a:cs typeface="Palatino Linotype"/>
              </a:rPr>
              <a:t>p</a:t>
            </a:r>
            <a:r>
              <a:rPr sz="1000" spc="27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000" spc="27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spc="95" dirty="0">
                <a:latin typeface="Palatino Linotype"/>
                <a:cs typeface="Palatino Linotype"/>
              </a:rPr>
              <a:t>seq</a:t>
            </a:r>
            <a:r>
              <a:rPr sz="1000" spc="95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000" spc="95" dirty="0">
                <a:solidFill>
                  <a:srgbClr val="0000CE"/>
                </a:solidFill>
                <a:latin typeface="Palatino Linotype"/>
                <a:cs typeface="Palatino Linotype"/>
              </a:rPr>
              <a:t>0</a:t>
            </a:r>
            <a:r>
              <a:rPr sz="1000" spc="9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45" dirty="0">
                <a:solidFill>
                  <a:srgbClr val="0000CE"/>
                </a:solidFill>
                <a:latin typeface="Palatino Linotype"/>
                <a:cs typeface="Palatino Linotype"/>
              </a:rPr>
              <a:t>1</a:t>
            </a:r>
            <a:r>
              <a:rPr sz="1000" spc="14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000" spc="27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30" dirty="0">
                <a:solidFill>
                  <a:srgbClr val="0000CE"/>
                </a:solidFill>
                <a:latin typeface="Palatino Linotype"/>
                <a:cs typeface="Palatino Linotype"/>
              </a:rPr>
              <a:t>0.01</a:t>
            </a:r>
            <a:r>
              <a:rPr sz="1000" spc="130" dirty="0">
                <a:solidFill>
                  <a:srgbClr val="22373A"/>
                </a:solidFill>
                <a:latin typeface="Palatino Linotype"/>
                <a:cs typeface="Palatino Linotype"/>
              </a:rPr>
              <a:t>),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75" dirty="0">
                <a:solidFill>
                  <a:srgbClr val="C4A000"/>
                </a:solidFill>
                <a:latin typeface="Palatino Linotype"/>
                <a:cs typeface="Palatino Linotype"/>
              </a:rPr>
              <a:t>prior</a:t>
            </a:r>
            <a:r>
              <a:rPr sz="1000" spc="27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000" spc="27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latin typeface="Palatino Linotype"/>
                <a:cs typeface="Palatino Linotype"/>
              </a:rPr>
              <a:t>dnorm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(p,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00" dirty="0">
                <a:solidFill>
                  <a:srgbClr val="0000CE"/>
                </a:solidFill>
                <a:latin typeface="Palatino Linotype"/>
                <a:cs typeface="Palatino Linotype"/>
              </a:rPr>
              <a:t>0.5</a:t>
            </a:r>
            <a:r>
              <a:rPr sz="1000" spc="275" dirty="0">
                <a:solidFill>
                  <a:srgbClr val="0000CE"/>
                </a:solidFill>
                <a:latin typeface="Palatino Linotype"/>
                <a:cs typeface="Palatino Linotype"/>
              </a:rPr>
              <a:t> </a:t>
            </a:r>
            <a:r>
              <a:rPr sz="1000" spc="270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35" dirty="0">
                <a:solidFill>
                  <a:srgbClr val="0000CE"/>
                </a:solidFill>
                <a:latin typeface="Palatino Linotype"/>
                <a:cs typeface="Palatino Linotype"/>
              </a:rPr>
              <a:t>0.1</a:t>
            </a:r>
            <a:r>
              <a:rPr sz="1000" spc="135" dirty="0">
                <a:solidFill>
                  <a:srgbClr val="22373A"/>
                </a:solidFill>
                <a:latin typeface="Palatino Linotype"/>
                <a:cs typeface="Palatino Linotype"/>
              </a:rPr>
              <a:t>))</a:t>
            </a:r>
            <a:r>
              <a:rPr sz="1000" spc="27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175" dirty="0">
                <a:latin typeface="Palatino Linotype"/>
                <a:cs typeface="Palatino Linotype"/>
              </a:rPr>
              <a:t>%&gt;%</a:t>
            </a:r>
            <a:r>
              <a:rPr sz="1000" spc="65" dirty="0">
                <a:latin typeface="Palatino Linotype"/>
                <a:cs typeface="Palatino Linotype"/>
              </a:rPr>
              <a:t> ggplot</a:t>
            </a:r>
            <a:r>
              <a:rPr sz="1000" spc="65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000" spc="65" dirty="0">
                <a:latin typeface="Palatino Linotype"/>
                <a:cs typeface="Palatino Linotype"/>
              </a:rPr>
              <a:t>aes</a:t>
            </a:r>
            <a:r>
              <a:rPr sz="1000" spc="65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000" spc="65" dirty="0">
                <a:solidFill>
                  <a:srgbClr val="C4A000"/>
                </a:solidFill>
                <a:latin typeface="Palatino Linotype"/>
                <a:cs typeface="Palatino Linotype"/>
              </a:rPr>
              <a:t>x</a:t>
            </a:r>
            <a:r>
              <a:rPr sz="1000" spc="27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000" spc="28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spc="90" dirty="0">
                <a:solidFill>
                  <a:srgbClr val="22373A"/>
                </a:solidFill>
                <a:latin typeface="Palatino Linotype"/>
                <a:cs typeface="Palatino Linotype"/>
              </a:rPr>
              <a:t>p,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y</a:t>
            </a:r>
            <a:r>
              <a:rPr sz="1000" spc="28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000" spc="28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spc="105" dirty="0">
                <a:solidFill>
                  <a:srgbClr val="22373A"/>
                </a:solidFill>
                <a:latin typeface="Palatino Linotype"/>
                <a:cs typeface="Palatino Linotype"/>
              </a:rPr>
              <a:t>prior))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latin typeface="Palatino Linotype"/>
                <a:cs typeface="Palatino Linotype"/>
              </a:rPr>
              <a:t>+</a:t>
            </a:r>
            <a:r>
              <a:rPr sz="1000" spc="280" dirty="0">
                <a:latin typeface="Palatino Linotype"/>
                <a:cs typeface="Palatino Linotype"/>
              </a:rPr>
              <a:t> </a:t>
            </a:r>
            <a:r>
              <a:rPr sz="1000" spc="-10" dirty="0">
                <a:latin typeface="Palatino Linotype"/>
                <a:cs typeface="Palatino Linotype"/>
              </a:rPr>
              <a:t>geom_path</a:t>
            </a:r>
            <a:r>
              <a:rPr sz="10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()</a:t>
            </a:r>
            <a:endParaRPr sz="1000">
              <a:latin typeface="Palatino Linotype"/>
              <a:cs typeface="Palatino Linotype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59994" y="1376082"/>
            <a:ext cx="3888740" cy="1523365"/>
            <a:chOff x="359994" y="1376082"/>
            <a:chExt cx="3888740" cy="1523365"/>
          </a:xfrm>
        </p:grpSpPr>
        <p:sp>
          <p:nvSpPr>
            <p:cNvPr id="6" name="object 6"/>
            <p:cNvSpPr/>
            <p:nvPr/>
          </p:nvSpPr>
          <p:spPr>
            <a:xfrm>
              <a:off x="359994" y="1376628"/>
              <a:ext cx="3888104" cy="1522730"/>
            </a:xfrm>
            <a:custGeom>
              <a:avLst/>
              <a:gdLst/>
              <a:ahLst/>
              <a:cxnLst/>
              <a:rect l="l" t="t" r="r" b="b"/>
              <a:pathLst>
                <a:path w="3888104" h="1522730">
                  <a:moveTo>
                    <a:pt x="3887950" y="0"/>
                  </a:moveTo>
                  <a:lnTo>
                    <a:pt x="0" y="0"/>
                  </a:lnTo>
                  <a:lnTo>
                    <a:pt x="0" y="1522324"/>
                  </a:lnTo>
                  <a:lnTo>
                    <a:pt x="3887950" y="1522324"/>
                  </a:lnTo>
                  <a:lnTo>
                    <a:pt x="388795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8515" y="1379257"/>
              <a:ext cx="3757295" cy="1372870"/>
            </a:xfrm>
            <a:custGeom>
              <a:avLst/>
              <a:gdLst/>
              <a:ahLst/>
              <a:cxnLst/>
              <a:rect l="l" t="t" r="r" b="b"/>
              <a:pathLst>
                <a:path w="3757295" h="1372870">
                  <a:moveTo>
                    <a:pt x="3756800" y="0"/>
                  </a:moveTo>
                  <a:lnTo>
                    <a:pt x="0" y="0"/>
                  </a:lnTo>
                  <a:lnTo>
                    <a:pt x="0" y="1372336"/>
                  </a:lnTo>
                  <a:lnTo>
                    <a:pt x="3756800" y="1372336"/>
                  </a:lnTo>
                  <a:lnTo>
                    <a:pt x="3756800" y="0"/>
                  </a:lnTo>
                  <a:close/>
                </a:path>
              </a:pathLst>
            </a:custGeom>
            <a:solidFill>
              <a:srgbClr val="EBEB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88515" y="1379257"/>
              <a:ext cx="3757295" cy="1372870"/>
            </a:xfrm>
            <a:custGeom>
              <a:avLst/>
              <a:gdLst/>
              <a:ahLst/>
              <a:cxnLst/>
              <a:rect l="l" t="t" r="r" b="b"/>
              <a:pathLst>
                <a:path w="3757295" h="1372870">
                  <a:moveTo>
                    <a:pt x="0" y="1153571"/>
                  </a:moveTo>
                  <a:lnTo>
                    <a:pt x="3756800" y="1153571"/>
                  </a:lnTo>
                </a:path>
                <a:path w="3757295" h="1372870">
                  <a:moveTo>
                    <a:pt x="0" y="840892"/>
                  </a:moveTo>
                  <a:lnTo>
                    <a:pt x="3756800" y="840892"/>
                  </a:lnTo>
                </a:path>
                <a:path w="3757295" h="1372870">
                  <a:moveTo>
                    <a:pt x="0" y="528158"/>
                  </a:moveTo>
                  <a:lnTo>
                    <a:pt x="3756800" y="528158"/>
                  </a:lnTo>
                </a:path>
                <a:path w="3757295" h="1372870">
                  <a:moveTo>
                    <a:pt x="0" y="215425"/>
                  </a:moveTo>
                  <a:lnTo>
                    <a:pt x="3756800" y="215425"/>
                  </a:lnTo>
                </a:path>
                <a:path w="3757295" h="1372870">
                  <a:moveTo>
                    <a:pt x="597703" y="1372336"/>
                  </a:moveTo>
                  <a:lnTo>
                    <a:pt x="597703" y="0"/>
                  </a:lnTo>
                </a:path>
                <a:path w="3757295" h="1372870">
                  <a:moveTo>
                    <a:pt x="1451519" y="1372336"/>
                  </a:moveTo>
                  <a:lnTo>
                    <a:pt x="1451519" y="0"/>
                  </a:lnTo>
                </a:path>
                <a:path w="3757295" h="1372870">
                  <a:moveTo>
                    <a:pt x="2305335" y="1372336"/>
                  </a:moveTo>
                  <a:lnTo>
                    <a:pt x="2305335" y="0"/>
                  </a:lnTo>
                </a:path>
                <a:path w="3757295" h="1372870">
                  <a:moveTo>
                    <a:pt x="3159151" y="1372336"/>
                  </a:moveTo>
                  <a:lnTo>
                    <a:pt x="3159151" y="0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88515" y="1379257"/>
              <a:ext cx="3757295" cy="1372870"/>
            </a:xfrm>
            <a:custGeom>
              <a:avLst/>
              <a:gdLst/>
              <a:ahLst/>
              <a:cxnLst/>
              <a:rect l="l" t="t" r="r" b="b"/>
              <a:pathLst>
                <a:path w="3757295" h="1372870">
                  <a:moveTo>
                    <a:pt x="0" y="1309965"/>
                  </a:moveTo>
                  <a:lnTo>
                    <a:pt x="3756800" y="1309965"/>
                  </a:lnTo>
                </a:path>
                <a:path w="3757295" h="1372870">
                  <a:moveTo>
                    <a:pt x="0" y="997231"/>
                  </a:moveTo>
                  <a:lnTo>
                    <a:pt x="3756800" y="997231"/>
                  </a:lnTo>
                </a:path>
                <a:path w="3757295" h="1372870">
                  <a:moveTo>
                    <a:pt x="0" y="684498"/>
                  </a:moveTo>
                  <a:lnTo>
                    <a:pt x="3756800" y="684498"/>
                  </a:lnTo>
                </a:path>
                <a:path w="3757295" h="1372870">
                  <a:moveTo>
                    <a:pt x="0" y="371764"/>
                  </a:moveTo>
                  <a:lnTo>
                    <a:pt x="3756800" y="371764"/>
                  </a:lnTo>
                </a:path>
                <a:path w="3757295" h="1372870">
                  <a:moveTo>
                    <a:pt x="0" y="59085"/>
                  </a:moveTo>
                  <a:lnTo>
                    <a:pt x="3756800" y="59085"/>
                  </a:lnTo>
                </a:path>
                <a:path w="3757295" h="1372870">
                  <a:moveTo>
                    <a:pt x="170796" y="1372336"/>
                  </a:moveTo>
                  <a:lnTo>
                    <a:pt x="170796" y="0"/>
                  </a:lnTo>
                </a:path>
                <a:path w="3757295" h="1372870">
                  <a:moveTo>
                    <a:pt x="1024611" y="1372336"/>
                  </a:moveTo>
                  <a:lnTo>
                    <a:pt x="1024611" y="0"/>
                  </a:lnTo>
                </a:path>
                <a:path w="3757295" h="1372870">
                  <a:moveTo>
                    <a:pt x="1878427" y="1372336"/>
                  </a:moveTo>
                  <a:lnTo>
                    <a:pt x="1878427" y="0"/>
                  </a:lnTo>
                </a:path>
                <a:path w="3757295" h="1372870">
                  <a:moveTo>
                    <a:pt x="2732243" y="1372336"/>
                  </a:moveTo>
                  <a:lnTo>
                    <a:pt x="2732243" y="0"/>
                  </a:lnTo>
                </a:path>
                <a:path w="3757295" h="1372870">
                  <a:moveTo>
                    <a:pt x="3586058" y="1372336"/>
                  </a:moveTo>
                  <a:lnTo>
                    <a:pt x="3586058" y="0"/>
                  </a:lnTo>
                </a:path>
              </a:pathLst>
            </a:custGeom>
            <a:ln w="585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59311" y="1441628"/>
              <a:ext cx="3415665" cy="1247775"/>
            </a:xfrm>
            <a:custGeom>
              <a:avLst/>
              <a:gdLst/>
              <a:ahLst/>
              <a:cxnLst/>
              <a:rect l="l" t="t" r="r" b="b"/>
              <a:pathLst>
                <a:path w="3415665" h="1247775">
                  <a:moveTo>
                    <a:pt x="0" y="1247593"/>
                  </a:moveTo>
                  <a:lnTo>
                    <a:pt x="34115" y="1247593"/>
                  </a:lnTo>
                  <a:lnTo>
                    <a:pt x="68285" y="1247593"/>
                  </a:lnTo>
                  <a:lnTo>
                    <a:pt x="102455" y="1247593"/>
                  </a:lnTo>
                  <a:lnTo>
                    <a:pt x="136571" y="1247539"/>
                  </a:lnTo>
                  <a:lnTo>
                    <a:pt x="170741" y="1247539"/>
                  </a:lnTo>
                  <a:lnTo>
                    <a:pt x="204911" y="1247484"/>
                  </a:lnTo>
                  <a:lnTo>
                    <a:pt x="239026" y="1247484"/>
                  </a:lnTo>
                  <a:lnTo>
                    <a:pt x="273196" y="1247429"/>
                  </a:lnTo>
                  <a:lnTo>
                    <a:pt x="307367" y="1247320"/>
                  </a:lnTo>
                  <a:lnTo>
                    <a:pt x="341482" y="1247155"/>
                  </a:lnTo>
                  <a:lnTo>
                    <a:pt x="375652" y="1246991"/>
                  </a:lnTo>
                  <a:lnTo>
                    <a:pt x="443992" y="1246279"/>
                  </a:lnTo>
                  <a:lnTo>
                    <a:pt x="512278" y="1244855"/>
                  </a:lnTo>
                  <a:lnTo>
                    <a:pt x="580564" y="1242227"/>
                  </a:lnTo>
                  <a:lnTo>
                    <a:pt x="648904" y="1237353"/>
                  </a:lnTo>
                  <a:lnTo>
                    <a:pt x="717189" y="1228975"/>
                  </a:lnTo>
                  <a:lnTo>
                    <a:pt x="785475" y="1215011"/>
                  </a:lnTo>
                  <a:lnTo>
                    <a:pt x="853815" y="1192779"/>
                  </a:lnTo>
                  <a:lnTo>
                    <a:pt x="922101" y="1158992"/>
                  </a:lnTo>
                  <a:lnTo>
                    <a:pt x="956271" y="1136650"/>
                  </a:lnTo>
                  <a:lnTo>
                    <a:pt x="990386" y="1110037"/>
                  </a:lnTo>
                  <a:lnTo>
                    <a:pt x="1024556" y="1078769"/>
                  </a:lnTo>
                  <a:lnTo>
                    <a:pt x="1058727" y="1042408"/>
                  </a:lnTo>
                  <a:lnTo>
                    <a:pt x="1092842" y="1000681"/>
                  </a:lnTo>
                  <a:lnTo>
                    <a:pt x="1127012" y="953478"/>
                  </a:lnTo>
                  <a:lnTo>
                    <a:pt x="1161182" y="900690"/>
                  </a:lnTo>
                  <a:lnTo>
                    <a:pt x="1195298" y="842535"/>
                  </a:lnTo>
                  <a:lnTo>
                    <a:pt x="1229468" y="779342"/>
                  </a:lnTo>
                  <a:lnTo>
                    <a:pt x="1263638" y="711659"/>
                  </a:lnTo>
                  <a:lnTo>
                    <a:pt x="1297808" y="640307"/>
                  </a:lnTo>
                  <a:lnTo>
                    <a:pt x="1331924" y="566326"/>
                  </a:lnTo>
                  <a:lnTo>
                    <a:pt x="1366094" y="490867"/>
                  </a:lnTo>
                  <a:lnTo>
                    <a:pt x="1400264" y="415463"/>
                  </a:lnTo>
                  <a:lnTo>
                    <a:pt x="1434379" y="341646"/>
                  </a:lnTo>
                  <a:lnTo>
                    <a:pt x="1468549" y="271116"/>
                  </a:lnTo>
                  <a:lnTo>
                    <a:pt x="1502720" y="205513"/>
                  </a:lnTo>
                  <a:lnTo>
                    <a:pt x="1536835" y="146592"/>
                  </a:lnTo>
                  <a:lnTo>
                    <a:pt x="1571005" y="95939"/>
                  </a:lnTo>
                  <a:lnTo>
                    <a:pt x="1605175" y="54924"/>
                  </a:lnTo>
                  <a:lnTo>
                    <a:pt x="1639291" y="24696"/>
                  </a:lnTo>
                  <a:lnTo>
                    <a:pt x="1673461" y="6242"/>
                  </a:lnTo>
                  <a:lnTo>
                    <a:pt x="1707631" y="0"/>
                  </a:lnTo>
                  <a:lnTo>
                    <a:pt x="1741746" y="6242"/>
                  </a:lnTo>
                  <a:lnTo>
                    <a:pt x="1775917" y="24696"/>
                  </a:lnTo>
                  <a:lnTo>
                    <a:pt x="1810087" y="54924"/>
                  </a:lnTo>
                  <a:lnTo>
                    <a:pt x="1844202" y="95939"/>
                  </a:lnTo>
                  <a:lnTo>
                    <a:pt x="1878372" y="146592"/>
                  </a:lnTo>
                  <a:lnTo>
                    <a:pt x="1912542" y="205513"/>
                  </a:lnTo>
                  <a:lnTo>
                    <a:pt x="1946658" y="271116"/>
                  </a:lnTo>
                  <a:lnTo>
                    <a:pt x="1980828" y="341646"/>
                  </a:lnTo>
                  <a:lnTo>
                    <a:pt x="2014998" y="415463"/>
                  </a:lnTo>
                  <a:lnTo>
                    <a:pt x="2049113" y="490867"/>
                  </a:lnTo>
                  <a:lnTo>
                    <a:pt x="2083284" y="566326"/>
                  </a:lnTo>
                  <a:lnTo>
                    <a:pt x="2117454" y="640307"/>
                  </a:lnTo>
                  <a:lnTo>
                    <a:pt x="2151624" y="711659"/>
                  </a:lnTo>
                  <a:lnTo>
                    <a:pt x="2185739" y="779342"/>
                  </a:lnTo>
                  <a:lnTo>
                    <a:pt x="2219909" y="842535"/>
                  </a:lnTo>
                  <a:lnTo>
                    <a:pt x="2254080" y="900690"/>
                  </a:lnTo>
                  <a:lnTo>
                    <a:pt x="2288195" y="953478"/>
                  </a:lnTo>
                  <a:lnTo>
                    <a:pt x="2322365" y="1000681"/>
                  </a:lnTo>
                  <a:lnTo>
                    <a:pt x="2356535" y="1042408"/>
                  </a:lnTo>
                  <a:lnTo>
                    <a:pt x="2390651" y="1078769"/>
                  </a:lnTo>
                  <a:lnTo>
                    <a:pt x="2424821" y="1110037"/>
                  </a:lnTo>
                  <a:lnTo>
                    <a:pt x="2458991" y="1136650"/>
                  </a:lnTo>
                  <a:lnTo>
                    <a:pt x="2493106" y="1158992"/>
                  </a:lnTo>
                  <a:lnTo>
                    <a:pt x="2527277" y="1177556"/>
                  </a:lnTo>
                  <a:lnTo>
                    <a:pt x="2595562" y="1205100"/>
                  </a:lnTo>
                  <a:lnTo>
                    <a:pt x="2663902" y="1222842"/>
                  </a:lnTo>
                  <a:lnTo>
                    <a:pt x="2732188" y="1233739"/>
                  </a:lnTo>
                  <a:lnTo>
                    <a:pt x="2800474" y="1240146"/>
                  </a:lnTo>
                  <a:lnTo>
                    <a:pt x="2868814" y="1243760"/>
                  </a:lnTo>
                  <a:lnTo>
                    <a:pt x="2937099" y="1245677"/>
                  </a:lnTo>
                  <a:lnTo>
                    <a:pt x="3005385" y="1246662"/>
                  </a:lnTo>
                  <a:lnTo>
                    <a:pt x="3073725" y="1247155"/>
                  </a:lnTo>
                  <a:lnTo>
                    <a:pt x="3107895" y="1247320"/>
                  </a:lnTo>
                  <a:lnTo>
                    <a:pt x="3142011" y="1247429"/>
                  </a:lnTo>
                  <a:lnTo>
                    <a:pt x="3176181" y="1247484"/>
                  </a:lnTo>
                  <a:lnTo>
                    <a:pt x="3210351" y="1247484"/>
                  </a:lnTo>
                  <a:lnTo>
                    <a:pt x="3244466" y="1247539"/>
                  </a:lnTo>
                  <a:lnTo>
                    <a:pt x="3278637" y="1247539"/>
                  </a:lnTo>
                  <a:lnTo>
                    <a:pt x="3312807" y="1247593"/>
                  </a:lnTo>
                  <a:lnTo>
                    <a:pt x="3346922" y="1247593"/>
                  </a:lnTo>
                  <a:lnTo>
                    <a:pt x="3381092" y="1247593"/>
                  </a:lnTo>
                  <a:lnTo>
                    <a:pt x="3415262" y="1247593"/>
                  </a:lnTo>
                </a:path>
              </a:pathLst>
            </a:custGeom>
            <a:ln w="585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421439" y="2644926"/>
            <a:ext cx="5334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0</a:t>
            </a:r>
            <a:endParaRPr sz="3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1439" y="2332192"/>
            <a:ext cx="5334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1</a:t>
            </a:r>
            <a:endParaRPr sz="3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1439" y="2019459"/>
            <a:ext cx="5334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2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1439" y="1706780"/>
            <a:ext cx="5334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3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21439" y="1394046"/>
            <a:ext cx="5334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4</a:t>
            </a:r>
            <a:endParaRPr sz="35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73511" y="1438343"/>
            <a:ext cx="3601085" cy="1328420"/>
          </a:xfrm>
          <a:custGeom>
            <a:avLst/>
            <a:gdLst/>
            <a:ahLst/>
            <a:cxnLst/>
            <a:rect l="l" t="t" r="r" b="b"/>
            <a:pathLst>
              <a:path w="3601085" h="1328420">
                <a:moveTo>
                  <a:pt x="0" y="1250879"/>
                </a:moveTo>
                <a:lnTo>
                  <a:pt x="15004" y="1250879"/>
                </a:lnTo>
              </a:path>
              <a:path w="3601085" h="1328420">
                <a:moveTo>
                  <a:pt x="0" y="938145"/>
                </a:moveTo>
                <a:lnTo>
                  <a:pt x="15004" y="938145"/>
                </a:lnTo>
              </a:path>
              <a:path w="3601085" h="1328420">
                <a:moveTo>
                  <a:pt x="0" y="625412"/>
                </a:moveTo>
                <a:lnTo>
                  <a:pt x="15004" y="625412"/>
                </a:lnTo>
              </a:path>
              <a:path w="3601085" h="1328420">
                <a:moveTo>
                  <a:pt x="0" y="312678"/>
                </a:moveTo>
                <a:lnTo>
                  <a:pt x="15004" y="312678"/>
                </a:lnTo>
              </a:path>
              <a:path w="3601085" h="1328420">
                <a:moveTo>
                  <a:pt x="0" y="0"/>
                </a:moveTo>
                <a:lnTo>
                  <a:pt x="15004" y="0"/>
                </a:lnTo>
              </a:path>
              <a:path w="3601085" h="1328420">
                <a:moveTo>
                  <a:pt x="185800" y="1328255"/>
                </a:moveTo>
                <a:lnTo>
                  <a:pt x="185800" y="1313250"/>
                </a:lnTo>
              </a:path>
              <a:path w="3601085" h="1328420">
                <a:moveTo>
                  <a:pt x="1039615" y="1328255"/>
                </a:moveTo>
                <a:lnTo>
                  <a:pt x="1039615" y="1313250"/>
                </a:lnTo>
              </a:path>
              <a:path w="3601085" h="1328420">
                <a:moveTo>
                  <a:pt x="1893431" y="1328255"/>
                </a:moveTo>
                <a:lnTo>
                  <a:pt x="1893431" y="1313250"/>
                </a:lnTo>
              </a:path>
              <a:path w="3601085" h="1328420">
                <a:moveTo>
                  <a:pt x="2747247" y="1328255"/>
                </a:moveTo>
                <a:lnTo>
                  <a:pt x="2747247" y="1313250"/>
                </a:lnTo>
              </a:path>
              <a:path w="3601085" h="1328420">
                <a:moveTo>
                  <a:pt x="3601063" y="1328255"/>
                </a:moveTo>
                <a:lnTo>
                  <a:pt x="3601063" y="1313250"/>
                </a:lnTo>
              </a:path>
            </a:pathLst>
          </a:custGeom>
          <a:ln w="5859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11341" y="2751981"/>
            <a:ext cx="10922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40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1465157" y="2751981"/>
            <a:ext cx="10922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0.25</a:t>
            </a:r>
            <a:endParaRPr sz="35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172789" y="2751981"/>
            <a:ext cx="10922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0.75</a:t>
            </a:r>
            <a:endParaRPr sz="35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026604" y="2751981"/>
            <a:ext cx="10922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1.00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318973" y="2751981"/>
            <a:ext cx="109220" cy="1562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0.50</a:t>
            </a:r>
            <a:endParaRPr sz="350">
              <a:latin typeface="Arial"/>
              <a:cs typeface="Arial"/>
            </a:endParaRPr>
          </a:p>
          <a:p>
            <a:pPr marL="31115">
              <a:lnSpc>
                <a:spcPct val="100000"/>
              </a:lnSpc>
              <a:spcBef>
                <a:spcPts val="25"/>
              </a:spcBef>
            </a:pPr>
            <a:r>
              <a:rPr sz="450" spc="10" dirty="0">
                <a:latin typeface="Arial"/>
                <a:cs typeface="Arial"/>
              </a:rPr>
              <a:t>p</a:t>
            </a:r>
            <a:endParaRPr sz="4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38653" y="1992022"/>
            <a:ext cx="92710" cy="147320"/>
          </a:xfrm>
          <a:prstGeom prst="rect">
            <a:avLst/>
          </a:prstGeom>
        </p:spPr>
        <p:txBody>
          <a:bodyPr vert="vert270" wrap="square" lIns="0" tIns="101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z="450" spc="-10" dirty="0">
                <a:latin typeface="Arial"/>
                <a:cs typeface="Arial"/>
              </a:rPr>
              <a:t>prior</a:t>
            </a:r>
            <a:endParaRPr sz="4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1381760" cy="5734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My</a:t>
            </a:r>
            <a:r>
              <a:rPr sz="1200" b="1" spc="18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prior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50">
              <a:latin typeface="Arial"/>
              <a:cs typeface="Arial"/>
            </a:endParaRPr>
          </a:p>
          <a:p>
            <a:pPr marL="236854">
              <a:lnSpc>
                <a:spcPct val="100000"/>
              </a:lnSpc>
            </a:pP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Increasing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i="1" spc="-4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0.2: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647929"/>
            <a:ext cx="3888740" cy="2713990"/>
            <a:chOff x="359994" y="647929"/>
            <a:chExt cx="3888740" cy="2713990"/>
          </a:xfrm>
        </p:grpSpPr>
        <p:sp>
          <p:nvSpPr>
            <p:cNvPr id="5" name="object 5"/>
            <p:cNvSpPr/>
            <p:nvPr/>
          </p:nvSpPr>
          <p:spPr>
            <a:xfrm>
              <a:off x="359994" y="648468"/>
              <a:ext cx="3888740" cy="2713355"/>
            </a:xfrm>
            <a:custGeom>
              <a:avLst/>
              <a:gdLst/>
              <a:ahLst/>
              <a:cxnLst/>
              <a:rect l="l" t="t" r="r" b="b"/>
              <a:pathLst>
                <a:path w="3888740" h="2713354">
                  <a:moveTo>
                    <a:pt x="3888147" y="0"/>
                  </a:moveTo>
                  <a:lnTo>
                    <a:pt x="0" y="0"/>
                  </a:lnTo>
                  <a:lnTo>
                    <a:pt x="0" y="2712916"/>
                  </a:lnTo>
                  <a:lnTo>
                    <a:pt x="3888147" y="2712916"/>
                  </a:lnTo>
                  <a:lnTo>
                    <a:pt x="388814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19144" y="651104"/>
              <a:ext cx="3726815" cy="2562860"/>
            </a:xfrm>
            <a:custGeom>
              <a:avLst/>
              <a:gdLst/>
              <a:ahLst/>
              <a:cxnLst/>
              <a:rect l="l" t="t" r="r" b="b"/>
              <a:pathLst>
                <a:path w="3726815" h="2562860">
                  <a:moveTo>
                    <a:pt x="3726361" y="0"/>
                  </a:moveTo>
                  <a:lnTo>
                    <a:pt x="0" y="0"/>
                  </a:lnTo>
                  <a:lnTo>
                    <a:pt x="0" y="2562497"/>
                  </a:lnTo>
                  <a:lnTo>
                    <a:pt x="3726361" y="2562497"/>
                  </a:lnTo>
                  <a:lnTo>
                    <a:pt x="3726361" y="0"/>
                  </a:lnTo>
                  <a:close/>
                </a:path>
              </a:pathLst>
            </a:custGeom>
            <a:solidFill>
              <a:srgbClr val="EBEB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19144" y="651104"/>
              <a:ext cx="3726815" cy="2562860"/>
            </a:xfrm>
            <a:custGeom>
              <a:avLst/>
              <a:gdLst/>
              <a:ahLst/>
              <a:cxnLst/>
              <a:rect l="l" t="t" r="r" b="b"/>
              <a:pathLst>
                <a:path w="3726815" h="2562860">
                  <a:moveTo>
                    <a:pt x="0" y="2247711"/>
                  </a:moveTo>
                  <a:lnTo>
                    <a:pt x="3726361" y="2247711"/>
                  </a:lnTo>
                </a:path>
                <a:path w="3726815" h="2562860">
                  <a:moveTo>
                    <a:pt x="0" y="1636921"/>
                  </a:moveTo>
                  <a:lnTo>
                    <a:pt x="3726361" y="1636921"/>
                  </a:lnTo>
                </a:path>
                <a:path w="3726815" h="2562860">
                  <a:moveTo>
                    <a:pt x="0" y="1026185"/>
                  </a:moveTo>
                  <a:lnTo>
                    <a:pt x="3726361" y="1026185"/>
                  </a:lnTo>
                </a:path>
                <a:path w="3726815" h="2562860">
                  <a:moveTo>
                    <a:pt x="0" y="415394"/>
                  </a:moveTo>
                  <a:lnTo>
                    <a:pt x="3726361" y="415394"/>
                  </a:lnTo>
                </a:path>
                <a:path w="3726815" h="2562860">
                  <a:moveTo>
                    <a:pt x="592832" y="2562497"/>
                  </a:moveTo>
                  <a:lnTo>
                    <a:pt x="592832" y="0"/>
                  </a:lnTo>
                </a:path>
                <a:path w="3726815" h="2562860">
                  <a:moveTo>
                    <a:pt x="1439712" y="2562497"/>
                  </a:moveTo>
                  <a:lnTo>
                    <a:pt x="1439712" y="0"/>
                  </a:lnTo>
                </a:path>
                <a:path w="3726815" h="2562860">
                  <a:moveTo>
                    <a:pt x="2286648" y="2562497"/>
                  </a:moveTo>
                  <a:lnTo>
                    <a:pt x="2286648" y="0"/>
                  </a:lnTo>
                </a:path>
                <a:path w="3726815" h="2562860">
                  <a:moveTo>
                    <a:pt x="3133528" y="2562497"/>
                  </a:moveTo>
                  <a:lnTo>
                    <a:pt x="3133528" y="0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19144" y="651104"/>
              <a:ext cx="3726815" cy="2562860"/>
            </a:xfrm>
            <a:custGeom>
              <a:avLst/>
              <a:gdLst/>
              <a:ahLst/>
              <a:cxnLst/>
              <a:rect l="l" t="t" r="r" b="b"/>
              <a:pathLst>
                <a:path w="3726815" h="2562860">
                  <a:moveTo>
                    <a:pt x="0" y="2553052"/>
                  </a:moveTo>
                  <a:lnTo>
                    <a:pt x="3726361" y="2553052"/>
                  </a:lnTo>
                </a:path>
                <a:path w="3726815" h="2562860">
                  <a:moveTo>
                    <a:pt x="0" y="1942316"/>
                  </a:moveTo>
                  <a:lnTo>
                    <a:pt x="3726361" y="1942316"/>
                  </a:lnTo>
                </a:path>
                <a:path w="3726815" h="2562860">
                  <a:moveTo>
                    <a:pt x="0" y="1331525"/>
                  </a:moveTo>
                  <a:lnTo>
                    <a:pt x="3726361" y="1331525"/>
                  </a:lnTo>
                </a:path>
                <a:path w="3726815" h="2562860">
                  <a:moveTo>
                    <a:pt x="0" y="720790"/>
                  </a:moveTo>
                  <a:lnTo>
                    <a:pt x="3726361" y="720790"/>
                  </a:lnTo>
                </a:path>
                <a:path w="3726815" h="2562860">
                  <a:moveTo>
                    <a:pt x="0" y="109999"/>
                  </a:moveTo>
                  <a:lnTo>
                    <a:pt x="3726361" y="109999"/>
                  </a:lnTo>
                </a:path>
                <a:path w="3726815" h="2562860">
                  <a:moveTo>
                    <a:pt x="169365" y="2562497"/>
                  </a:moveTo>
                  <a:lnTo>
                    <a:pt x="169365" y="0"/>
                  </a:lnTo>
                </a:path>
                <a:path w="3726815" h="2562860">
                  <a:moveTo>
                    <a:pt x="1016300" y="2562497"/>
                  </a:moveTo>
                  <a:lnTo>
                    <a:pt x="1016300" y="0"/>
                  </a:lnTo>
                </a:path>
                <a:path w="3726815" h="2562860">
                  <a:moveTo>
                    <a:pt x="1863180" y="2562497"/>
                  </a:moveTo>
                  <a:lnTo>
                    <a:pt x="1863180" y="0"/>
                  </a:lnTo>
                </a:path>
                <a:path w="3726815" h="2562860">
                  <a:moveTo>
                    <a:pt x="2710060" y="2562497"/>
                  </a:moveTo>
                  <a:lnTo>
                    <a:pt x="2710060" y="0"/>
                  </a:lnTo>
                </a:path>
                <a:path w="3726815" h="2562860">
                  <a:moveTo>
                    <a:pt x="3556995" y="2562497"/>
                  </a:moveTo>
                  <a:lnTo>
                    <a:pt x="3556995" y="0"/>
                  </a:lnTo>
                </a:path>
              </a:pathLst>
            </a:custGeom>
            <a:ln w="5876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88509" y="767584"/>
              <a:ext cx="3387725" cy="2329815"/>
            </a:xfrm>
            <a:custGeom>
              <a:avLst/>
              <a:gdLst/>
              <a:ahLst/>
              <a:cxnLst/>
              <a:rect l="l" t="t" r="r" b="b"/>
              <a:pathLst>
                <a:path w="3387725" h="2329815">
                  <a:moveTo>
                    <a:pt x="0" y="2329538"/>
                  </a:moveTo>
                  <a:lnTo>
                    <a:pt x="67767" y="2299828"/>
                  </a:lnTo>
                  <a:lnTo>
                    <a:pt x="135535" y="2263582"/>
                  </a:lnTo>
                  <a:lnTo>
                    <a:pt x="169365" y="2242714"/>
                  </a:lnTo>
                  <a:lnTo>
                    <a:pt x="203249" y="2219923"/>
                  </a:lnTo>
                  <a:lnTo>
                    <a:pt x="237133" y="2195046"/>
                  </a:lnTo>
                  <a:lnTo>
                    <a:pt x="271017" y="2167971"/>
                  </a:lnTo>
                  <a:lnTo>
                    <a:pt x="304901" y="2138590"/>
                  </a:lnTo>
                  <a:lnTo>
                    <a:pt x="338785" y="2106848"/>
                  </a:lnTo>
                  <a:lnTo>
                    <a:pt x="372669" y="2072635"/>
                  </a:lnTo>
                  <a:lnTo>
                    <a:pt x="406498" y="2035840"/>
                  </a:lnTo>
                  <a:lnTo>
                    <a:pt x="440382" y="1996464"/>
                  </a:lnTo>
                  <a:lnTo>
                    <a:pt x="474266" y="1954398"/>
                  </a:lnTo>
                  <a:lnTo>
                    <a:pt x="508150" y="1909640"/>
                  </a:lnTo>
                  <a:lnTo>
                    <a:pt x="542034" y="1862192"/>
                  </a:lnTo>
                  <a:lnTo>
                    <a:pt x="575918" y="1811997"/>
                  </a:lnTo>
                  <a:lnTo>
                    <a:pt x="609802" y="1759112"/>
                  </a:lnTo>
                  <a:lnTo>
                    <a:pt x="643631" y="1703645"/>
                  </a:lnTo>
                  <a:lnTo>
                    <a:pt x="677515" y="1645543"/>
                  </a:lnTo>
                  <a:lnTo>
                    <a:pt x="711399" y="1585024"/>
                  </a:lnTo>
                  <a:lnTo>
                    <a:pt x="745283" y="1522088"/>
                  </a:lnTo>
                  <a:lnTo>
                    <a:pt x="779167" y="1457011"/>
                  </a:lnTo>
                  <a:lnTo>
                    <a:pt x="813051" y="1389957"/>
                  </a:lnTo>
                  <a:lnTo>
                    <a:pt x="846935" y="1321036"/>
                  </a:lnTo>
                  <a:lnTo>
                    <a:pt x="880764" y="1250577"/>
                  </a:lnTo>
                  <a:lnTo>
                    <a:pt x="914648" y="1178800"/>
                  </a:lnTo>
                  <a:lnTo>
                    <a:pt x="948532" y="1106035"/>
                  </a:lnTo>
                  <a:lnTo>
                    <a:pt x="982416" y="1032555"/>
                  </a:lnTo>
                  <a:lnTo>
                    <a:pt x="1016300" y="958746"/>
                  </a:lnTo>
                  <a:lnTo>
                    <a:pt x="1050184" y="884883"/>
                  </a:lnTo>
                  <a:lnTo>
                    <a:pt x="1084068" y="811458"/>
                  </a:lnTo>
                  <a:lnTo>
                    <a:pt x="1117897" y="738748"/>
                  </a:lnTo>
                  <a:lnTo>
                    <a:pt x="1151781" y="667245"/>
                  </a:lnTo>
                  <a:lnTo>
                    <a:pt x="1185665" y="597335"/>
                  </a:lnTo>
                  <a:lnTo>
                    <a:pt x="1219549" y="529458"/>
                  </a:lnTo>
                  <a:lnTo>
                    <a:pt x="1253433" y="463996"/>
                  </a:lnTo>
                  <a:lnTo>
                    <a:pt x="1287317" y="401390"/>
                  </a:lnTo>
                  <a:lnTo>
                    <a:pt x="1321201" y="342025"/>
                  </a:lnTo>
                  <a:lnTo>
                    <a:pt x="1355030" y="286284"/>
                  </a:lnTo>
                  <a:lnTo>
                    <a:pt x="1388914" y="234606"/>
                  </a:lnTo>
                  <a:lnTo>
                    <a:pt x="1422798" y="187323"/>
                  </a:lnTo>
                  <a:lnTo>
                    <a:pt x="1456682" y="144762"/>
                  </a:lnTo>
                  <a:lnTo>
                    <a:pt x="1490566" y="107198"/>
                  </a:lnTo>
                  <a:lnTo>
                    <a:pt x="1524450" y="74962"/>
                  </a:lnTo>
                  <a:lnTo>
                    <a:pt x="1558334" y="48217"/>
                  </a:lnTo>
                  <a:lnTo>
                    <a:pt x="1592163" y="27238"/>
                  </a:lnTo>
                  <a:lnTo>
                    <a:pt x="1659931" y="3020"/>
                  </a:lnTo>
                  <a:lnTo>
                    <a:pt x="1693815" y="0"/>
                  </a:lnTo>
                  <a:lnTo>
                    <a:pt x="1727699" y="3020"/>
                  </a:lnTo>
                  <a:lnTo>
                    <a:pt x="1795467" y="27238"/>
                  </a:lnTo>
                  <a:lnTo>
                    <a:pt x="1829296" y="48217"/>
                  </a:lnTo>
                  <a:lnTo>
                    <a:pt x="1863180" y="74962"/>
                  </a:lnTo>
                  <a:lnTo>
                    <a:pt x="1897064" y="107198"/>
                  </a:lnTo>
                  <a:lnTo>
                    <a:pt x="1930948" y="144762"/>
                  </a:lnTo>
                  <a:lnTo>
                    <a:pt x="1964832" y="187323"/>
                  </a:lnTo>
                  <a:lnTo>
                    <a:pt x="1998716" y="234606"/>
                  </a:lnTo>
                  <a:lnTo>
                    <a:pt x="2032600" y="286284"/>
                  </a:lnTo>
                  <a:lnTo>
                    <a:pt x="2066429" y="342025"/>
                  </a:lnTo>
                  <a:lnTo>
                    <a:pt x="2100313" y="401390"/>
                  </a:lnTo>
                  <a:lnTo>
                    <a:pt x="2134197" y="463996"/>
                  </a:lnTo>
                  <a:lnTo>
                    <a:pt x="2168081" y="529458"/>
                  </a:lnTo>
                  <a:lnTo>
                    <a:pt x="2201965" y="597335"/>
                  </a:lnTo>
                  <a:lnTo>
                    <a:pt x="2235849" y="667245"/>
                  </a:lnTo>
                  <a:lnTo>
                    <a:pt x="2269733" y="738748"/>
                  </a:lnTo>
                  <a:lnTo>
                    <a:pt x="2303562" y="811458"/>
                  </a:lnTo>
                  <a:lnTo>
                    <a:pt x="2337446" y="884883"/>
                  </a:lnTo>
                  <a:lnTo>
                    <a:pt x="2371330" y="958746"/>
                  </a:lnTo>
                  <a:lnTo>
                    <a:pt x="2405214" y="1032555"/>
                  </a:lnTo>
                  <a:lnTo>
                    <a:pt x="2439098" y="1106035"/>
                  </a:lnTo>
                  <a:lnTo>
                    <a:pt x="2472982" y="1178800"/>
                  </a:lnTo>
                  <a:lnTo>
                    <a:pt x="2506866" y="1250577"/>
                  </a:lnTo>
                  <a:lnTo>
                    <a:pt x="2540695" y="1321036"/>
                  </a:lnTo>
                  <a:lnTo>
                    <a:pt x="2574579" y="1389957"/>
                  </a:lnTo>
                  <a:lnTo>
                    <a:pt x="2608463" y="1457011"/>
                  </a:lnTo>
                  <a:lnTo>
                    <a:pt x="2642347" y="1522088"/>
                  </a:lnTo>
                  <a:lnTo>
                    <a:pt x="2676231" y="1585024"/>
                  </a:lnTo>
                  <a:lnTo>
                    <a:pt x="2710115" y="1645543"/>
                  </a:lnTo>
                  <a:lnTo>
                    <a:pt x="2743999" y="1703645"/>
                  </a:lnTo>
                  <a:lnTo>
                    <a:pt x="2777828" y="1759112"/>
                  </a:lnTo>
                  <a:lnTo>
                    <a:pt x="2811712" y="1811997"/>
                  </a:lnTo>
                  <a:lnTo>
                    <a:pt x="2845596" y="1862192"/>
                  </a:lnTo>
                  <a:lnTo>
                    <a:pt x="2879480" y="1909640"/>
                  </a:lnTo>
                  <a:lnTo>
                    <a:pt x="2913364" y="1954398"/>
                  </a:lnTo>
                  <a:lnTo>
                    <a:pt x="2947248" y="1996464"/>
                  </a:lnTo>
                  <a:lnTo>
                    <a:pt x="2981077" y="2035840"/>
                  </a:lnTo>
                  <a:lnTo>
                    <a:pt x="3014961" y="2072635"/>
                  </a:lnTo>
                  <a:lnTo>
                    <a:pt x="3048845" y="2106848"/>
                  </a:lnTo>
                  <a:lnTo>
                    <a:pt x="3082729" y="2138590"/>
                  </a:lnTo>
                  <a:lnTo>
                    <a:pt x="3116613" y="2167971"/>
                  </a:lnTo>
                  <a:lnTo>
                    <a:pt x="3150497" y="2195046"/>
                  </a:lnTo>
                  <a:lnTo>
                    <a:pt x="3184381" y="2219923"/>
                  </a:lnTo>
                  <a:lnTo>
                    <a:pt x="3218210" y="2242714"/>
                  </a:lnTo>
                  <a:lnTo>
                    <a:pt x="3252094" y="2263582"/>
                  </a:lnTo>
                  <a:lnTo>
                    <a:pt x="3285978" y="2282584"/>
                  </a:lnTo>
                  <a:lnTo>
                    <a:pt x="3353746" y="2315424"/>
                  </a:lnTo>
                  <a:lnTo>
                    <a:pt x="3387630" y="2329538"/>
                  </a:lnTo>
                </a:path>
              </a:pathLst>
            </a:custGeom>
            <a:ln w="587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410668" y="3159769"/>
            <a:ext cx="94615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668" y="2549033"/>
            <a:ext cx="94615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10668" y="1938243"/>
            <a:ext cx="94615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1.0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10668" y="1327507"/>
            <a:ext cx="94615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1.5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10668" y="716716"/>
            <a:ext cx="94615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2.0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04097" y="761104"/>
            <a:ext cx="3572510" cy="2467610"/>
          </a:xfrm>
          <a:custGeom>
            <a:avLst/>
            <a:gdLst/>
            <a:ahLst/>
            <a:cxnLst/>
            <a:rect l="l" t="t" r="r" b="b"/>
            <a:pathLst>
              <a:path w="3572510" h="2467610">
                <a:moveTo>
                  <a:pt x="0" y="2443052"/>
                </a:moveTo>
                <a:lnTo>
                  <a:pt x="15047" y="2443052"/>
                </a:lnTo>
              </a:path>
              <a:path w="3572510" h="2467610">
                <a:moveTo>
                  <a:pt x="0" y="1832316"/>
                </a:moveTo>
                <a:lnTo>
                  <a:pt x="15047" y="1832316"/>
                </a:lnTo>
              </a:path>
              <a:path w="3572510" h="2467610">
                <a:moveTo>
                  <a:pt x="0" y="1221526"/>
                </a:moveTo>
                <a:lnTo>
                  <a:pt x="15047" y="1221526"/>
                </a:lnTo>
              </a:path>
              <a:path w="3572510" h="2467610">
                <a:moveTo>
                  <a:pt x="0" y="610790"/>
                </a:moveTo>
                <a:lnTo>
                  <a:pt x="15047" y="610790"/>
                </a:lnTo>
              </a:path>
              <a:path w="3572510" h="2467610">
                <a:moveTo>
                  <a:pt x="0" y="0"/>
                </a:moveTo>
                <a:lnTo>
                  <a:pt x="15047" y="0"/>
                </a:lnTo>
              </a:path>
              <a:path w="3572510" h="2467610">
                <a:moveTo>
                  <a:pt x="184412" y="2467545"/>
                </a:moveTo>
                <a:lnTo>
                  <a:pt x="184412" y="2452498"/>
                </a:lnTo>
              </a:path>
              <a:path w="3572510" h="2467610">
                <a:moveTo>
                  <a:pt x="1031347" y="2467545"/>
                </a:moveTo>
                <a:lnTo>
                  <a:pt x="1031347" y="2452498"/>
                </a:lnTo>
              </a:path>
              <a:path w="3572510" h="2467610">
                <a:moveTo>
                  <a:pt x="1878227" y="2467545"/>
                </a:moveTo>
                <a:lnTo>
                  <a:pt x="1878227" y="2452498"/>
                </a:lnTo>
              </a:path>
              <a:path w="3572510" h="2467610">
                <a:moveTo>
                  <a:pt x="2725108" y="2467545"/>
                </a:moveTo>
                <a:lnTo>
                  <a:pt x="2725108" y="2452498"/>
                </a:lnTo>
              </a:path>
              <a:path w="3572510" h="2467610">
                <a:moveTo>
                  <a:pt x="3572043" y="2467545"/>
                </a:moveTo>
                <a:lnTo>
                  <a:pt x="3572043" y="2452498"/>
                </a:lnTo>
              </a:path>
            </a:pathLst>
          </a:custGeom>
          <a:ln w="587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27702" y="3214028"/>
            <a:ext cx="12192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474637" y="3214028"/>
            <a:ext cx="12192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0.25</a:t>
            </a:r>
            <a:endParaRPr sz="35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168452" y="3214028"/>
            <a:ext cx="12192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0.75</a:t>
            </a:r>
            <a:endParaRPr sz="35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015333" y="3214028"/>
            <a:ext cx="121920" cy="8509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1.00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321517" y="3214028"/>
            <a:ext cx="121920" cy="15621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4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0.50</a:t>
            </a:r>
            <a:endParaRPr sz="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r>
              <a:rPr sz="450" spc="10" dirty="0">
                <a:latin typeface="Arial"/>
                <a:cs typeface="Arial"/>
              </a:rPr>
              <a:t>p</a:t>
            </a:r>
            <a:endParaRPr sz="4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27644" y="1904524"/>
            <a:ext cx="93345" cy="55880"/>
          </a:xfrm>
          <a:prstGeom prst="rect">
            <a:avLst/>
          </a:prstGeom>
        </p:spPr>
        <p:txBody>
          <a:bodyPr vert="vert270" wrap="square" lIns="0" tIns="101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z="450" dirty="0">
                <a:latin typeface="Arial"/>
                <a:cs typeface="Arial"/>
              </a:rPr>
              <a:t>y</a:t>
            </a:r>
            <a:endParaRPr sz="4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41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Grid</a:t>
            </a:r>
            <a:r>
              <a:rPr spc="-30" dirty="0"/>
              <a:t> </a:t>
            </a:r>
            <a:r>
              <a:rPr spc="-45" dirty="0"/>
              <a:t>Approximation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2637015"/>
            <a:ext cx="3964304" cy="203200"/>
          </a:xfrm>
          <a:custGeom>
            <a:avLst/>
            <a:gdLst/>
            <a:ahLst/>
            <a:cxnLst/>
            <a:rect l="l" t="t" r="r" b="b"/>
            <a:pathLst>
              <a:path w="3964304" h="203200">
                <a:moveTo>
                  <a:pt x="3963911" y="0"/>
                </a:moveTo>
                <a:lnTo>
                  <a:pt x="0" y="0"/>
                </a:lnTo>
                <a:lnTo>
                  <a:pt x="0" y="202920"/>
                </a:lnTo>
                <a:lnTo>
                  <a:pt x="3963911" y="202920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050" marR="108585" indent="-6985">
              <a:lnSpc>
                <a:spcPct val="118000"/>
              </a:lnSpc>
              <a:spcBef>
                <a:spcPts val="100"/>
              </a:spcBef>
            </a:pPr>
            <a:r>
              <a:rPr dirty="0"/>
              <a:t>We</a:t>
            </a:r>
            <a:r>
              <a:rPr spc="-65" dirty="0"/>
              <a:t> </a:t>
            </a:r>
            <a:r>
              <a:rPr dirty="0"/>
              <a:t>will</a:t>
            </a:r>
            <a:r>
              <a:rPr spc="-35" dirty="0"/>
              <a:t> </a:t>
            </a:r>
            <a:r>
              <a:rPr spc="-40" dirty="0"/>
              <a:t>cover two</a:t>
            </a:r>
            <a:r>
              <a:rPr spc="-35" dirty="0"/>
              <a:t> </a:t>
            </a:r>
            <a:r>
              <a:rPr spc="-40" dirty="0"/>
              <a:t>different</a:t>
            </a:r>
            <a:r>
              <a:rPr spc="-45" dirty="0"/>
              <a:t> </a:t>
            </a:r>
            <a:r>
              <a:rPr spc="-75" dirty="0"/>
              <a:t>ways</a:t>
            </a:r>
            <a:r>
              <a:rPr spc="-10" dirty="0"/>
              <a:t> </a:t>
            </a:r>
            <a:r>
              <a:rPr dirty="0"/>
              <a:t>of</a:t>
            </a:r>
            <a:r>
              <a:rPr spc="-40" dirty="0"/>
              <a:t> </a:t>
            </a:r>
            <a:r>
              <a:rPr spc="-25" dirty="0"/>
              <a:t>calculating</a:t>
            </a:r>
            <a:r>
              <a:rPr spc="-35" dirty="0"/>
              <a:t> </a:t>
            </a:r>
            <a:r>
              <a:rPr spc="-10" dirty="0"/>
              <a:t>the</a:t>
            </a:r>
            <a:r>
              <a:rPr spc="-40" dirty="0"/>
              <a:t> </a:t>
            </a:r>
            <a:r>
              <a:rPr spc="-35" dirty="0"/>
              <a:t>posterior</a:t>
            </a:r>
            <a:r>
              <a:rPr spc="-40" dirty="0"/>
              <a:t> </a:t>
            </a:r>
            <a:r>
              <a:rPr spc="-20" dirty="0"/>
              <a:t>from </a:t>
            </a:r>
            <a:r>
              <a:rPr spc="-45" dirty="0"/>
              <a:t>your</a:t>
            </a:r>
            <a:r>
              <a:rPr spc="-25" dirty="0"/>
              <a:t> </a:t>
            </a:r>
            <a:r>
              <a:rPr spc="-20" dirty="0"/>
              <a:t>data</a:t>
            </a:r>
            <a:r>
              <a:rPr spc="-30" dirty="0"/>
              <a:t> </a:t>
            </a:r>
            <a:r>
              <a:rPr spc="-40" dirty="0"/>
              <a:t>and</a:t>
            </a:r>
            <a:r>
              <a:rPr spc="-30" dirty="0"/>
              <a:t> </a:t>
            </a:r>
            <a:r>
              <a:rPr spc="-45" dirty="0"/>
              <a:t>your</a:t>
            </a:r>
            <a:r>
              <a:rPr spc="-25" dirty="0"/>
              <a:t> </a:t>
            </a:r>
            <a:r>
              <a:rPr spc="-10" dirty="0"/>
              <a:t>prior:</a:t>
            </a:r>
          </a:p>
          <a:p>
            <a:pPr marL="29591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6545" algn="l"/>
              </a:tabLst>
            </a:pPr>
            <a:r>
              <a:rPr dirty="0"/>
              <a:t>Grid</a:t>
            </a:r>
            <a:r>
              <a:rPr spc="-40" dirty="0"/>
              <a:t> approximation:</a:t>
            </a:r>
            <a:r>
              <a:rPr spc="75" dirty="0"/>
              <a:t> </a:t>
            </a:r>
            <a:r>
              <a:rPr spc="-35" dirty="0"/>
              <a:t>estimate </a:t>
            </a:r>
            <a:r>
              <a:rPr spc="-25" dirty="0"/>
              <a:t>what</a:t>
            </a:r>
            <a:r>
              <a:rPr spc="-30" dirty="0"/>
              <a:t> </a:t>
            </a:r>
            <a:r>
              <a:rPr spc="-20" dirty="0"/>
              <a:t>the</a:t>
            </a:r>
            <a:r>
              <a:rPr spc="-35" dirty="0"/>
              <a:t> posterior probability </a:t>
            </a:r>
            <a:r>
              <a:rPr spc="-25" dirty="0"/>
              <a:t>of</a:t>
            </a:r>
          </a:p>
          <a:p>
            <a:pPr marL="295910">
              <a:lnSpc>
                <a:spcPct val="100000"/>
              </a:lnSpc>
              <a:spcBef>
                <a:spcPts val="240"/>
              </a:spcBef>
            </a:pPr>
            <a:r>
              <a:rPr i="1" dirty="0">
                <a:latin typeface="Arial"/>
                <a:cs typeface="Arial"/>
              </a:rPr>
              <a:t>p </a:t>
            </a:r>
            <a:r>
              <a:rPr dirty="0"/>
              <a:t>=</a:t>
            </a:r>
            <a:r>
              <a:rPr spc="-85" dirty="0"/>
              <a:t> </a:t>
            </a:r>
            <a:r>
              <a:rPr i="1" dirty="0">
                <a:latin typeface="Arial"/>
                <a:cs typeface="Arial"/>
              </a:rPr>
              <a:t>x</a:t>
            </a:r>
            <a:r>
              <a:rPr i="1" spc="110" dirty="0">
                <a:latin typeface="Arial"/>
                <a:cs typeface="Arial"/>
              </a:rPr>
              <a:t> </a:t>
            </a:r>
            <a:r>
              <a:rPr dirty="0"/>
              <a:t>is</a:t>
            </a:r>
            <a:r>
              <a:rPr spc="-30" dirty="0"/>
              <a:t> </a:t>
            </a:r>
            <a:r>
              <a:rPr spc="-20" dirty="0"/>
              <a:t>for</a:t>
            </a:r>
            <a:r>
              <a:rPr spc="-30" dirty="0"/>
              <a:t> </a:t>
            </a:r>
            <a:r>
              <a:rPr dirty="0"/>
              <a:t>a</a:t>
            </a:r>
            <a:r>
              <a:rPr spc="-30" dirty="0"/>
              <a:t> </a:t>
            </a:r>
            <a:r>
              <a:rPr spc="-20" dirty="0"/>
              <a:t>set</a:t>
            </a:r>
            <a:r>
              <a:rPr spc="-25" dirty="0"/>
              <a:t> </a:t>
            </a:r>
            <a:r>
              <a:rPr spc="-55" dirty="0"/>
              <a:t>number</a:t>
            </a:r>
            <a:r>
              <a:rPr spc="-25" dirty="0"/>
              <a:t> </a:t>
            </a:r>
            <a:r>
              <a:rPr dirty="0"/>
              <a:t>of</a:t>
            </a:r>
            <a:r>
              <a:rPr spc="-30" dirty="0"/>
              <a:t> </a:t>
            </a:r>
            <a:r>
              <a:rPr spc="-40" dirty="0"/>
              <a:t>different</a:t>
            </a:r>
            <a:r>
              <a:rPr spc="-25" dirty="0"/>
              <a:t> </a:t>
            </a:r>
            <a:r>
              <a:rPr i="1" dirty="0">
                <a:latin typeface="Arial"/>
                <a:cs typeface="Arial"/>
              </a:rPr>
              <a:t>x</a:t>
            </a:r>
            <a:r>
              <a:rPr i="1" spc="110" dirty="0">
                <a:latin typeface="Arial"/>
                <a:cs typeface="Arial"/>
              </a:rPr>
              <a:t> </a:t>
            </a:r>
            <a:r>
              <a:rPr spc="-10" dirty="0"/>
              <a:t>(i.e.,</a:t>
            </a:r>
          </a:p>
          <a:p>
            <a:pPr marL="295910">
              <a:lnSpc>
                <a:spcPct val="100000"/>
              </a:lnSpc>
              <a:spcBef>
                <a:spcPts val="240"/>
              </a:spcBef>
            </a:pPr>
            <a:r>
              <a:rPr i="1" dirty="0">
                <a:latin typeface="Arial"/>
                <a:cs typeface="Arial"/>
              </a:rPr>
              <a:t>x</a:t>
            </a:r>
            <a:r>
              <a:rPr i="1" spc="125" dirty="0">
                <a:latin typeface="Arial"/>
                <a:cs typeface="Arial"/>
              </a:rPr>
              <a:t> </a:t>
            </a:r>
            <a:r>
              <a:rPr i="1" spc="-165" dirty="0">
                <a:latin typeface="Meiryo"/>
                <a:cs typeface="Meiryo"/>
              </a:rPr>
              <a:t>∈</a:t>
            </a:r>
            <a:r>
              <a:rPr i="1" spc="-60" dirty="0">
                <a:latin typeface="Meiryo"/>
                <a:cs typeface="Meiryo"/>
              </a:rPr>
              <a:t> </a:t>
            </a:r>
            <a:r>
              <a:rPr i="1" spc="-100" dirty="0">
                <a:latin typeface="Meiryo"/>
                <a:cs typeface="Meiryo"/>
              </a:rPr>
              <a:t>{</a:t>
            </a:r>
            <a:r>
              <a:rPr spc="-100" dirty="0"/>
              <a:t>0</a:t>
            </a:r>
            <a:r>
              <a:rPr i="1" spc="-100" dirty="0">
                <a:latin typeface="Verdana"/>
                <a:cs typeface="Verdana"/>
              </a:rPr>
              <a:t>,</a:t>
            </a:r>
            <a:r>
              <a:rPr i="1" spc="-200" dirty="0">
                <a:latin typeface="Verdana"/>
                <a:cs typeface="Verdana"/>
              </a:rPr>
              <a:t> </a:t>
            </a:r>
            <a:r>
              <a:rPr spc="-90" dirty="0"/>
              <a:t>0</a:t>
            </a:r>
            <a:r>
              <a:rPr i="1" spc="-90" dirty="0">
                <a:latin typeface="Verdana"/>
                <a:cs typeface="Verdana"/>
              </a:rPr>
              <a:t>.</a:t>
            </a:r>
            <a:r>
              <a:rPr spc="-90" dirty="0"/>
              <a:t>1</a:t>
            </a:r>
            <a:r>
              <a:rPr i="1" spc="-90" dirty="0">
                <a:latin typeface="Verdana"/>
                <a:cs typeface="Verdana"/>
              </a:rPr>
              <a:t>,</a:t>
            </a:r>
            <a:r>
              <a:rPr i="1" spc="-200" dirty="0">
                <a:latin typeface="Verdana"/>
                <a:cs typeface="Verdana"/>
              </a:rPr>
              <a:t> </a:t>
            </a:r>
            <a:r>
              <a:rPr spc="-85" dirty="0"/>
              <a:t>0</a:t>
            </a:r>
            <a:r>
              <a:rPr i="1" spc="-85" dirty="0">
                <a:latin typeface="Verdana"/>
                <a:cs typeface="Verdana"/>
              </a:rPr>
              <a:t>.</a:t>
            </a:r>
            <a:r>
              <a:rPr spc="-85" dirty="0"/>
              <a:t>2</a:t>
            </a:r>
            <a:r>
              <a:rPr spc="-160" dirty="0"/>
              <a:t> </a:t>
            </a:r>
            <a:r>
              <a:rPr i="1" spc="-110" dirty="0">
                <a:latin typeface="Verdana"/>
                <a:cs typeface="Verdana"/>
              </a:rPr>
              <a:t>.</a:t>
            </a:r>
            <a:r>
              <a:rPr i="1" spc="-195" dirty="0">
                <a:latin typeface="Verdana"/>
                <a:cs typeface="Verdana"/>
              </a:rPr>
              <a:t> </a:t>
            </a:r>
            <a:r>
              <a:rPr i="1" spc="-110" dirty="0">
                <a:latin typeface="Verdana"/>
                <a:cs typeface="Verdana"/>
              </a:rPr>
              <a:t>.</a:t>
            </a:r>
            <a:r>
              <a:rPr i="1" spc="-200" dirty="0">
                <a:latin typeface="Verdana"/>
                <a:cs typeface="Verdana"/>
              </a:rPr>
              <a:t> </a:t>
            </a:r>
            <a:r>
              <a:rPr i="1" spc="-110" dirty="0">
                <a:latin typeface="Verdana"/>
                <a:cs typeface="Verdana"/>
              </a:rPr>
              <a:t>.</a:t>
            </a:r>
            <a:r>
              <a:rPr i="1" spc="-195" dirty="0">
                <a:latin typeface="Verdana"/>
                <a:cs typeface="Verdana"/>
              </a:rPr>
              <a:t> </a:t>
            </a:r>
            <a:r>
              <a:rPr i="1" spc="-110" dirty="0">
                <a:latin typeface="Verdana"/>
                <a:cs typeface="Verdana"/>
              </a:rPr>
              <a:t>,</a:t>
            </a:r>
            <a:r>
              <a:rPr i="1" spc="-204" dirty="0">
                <a:latin typeface="Verdana"/>
                <a:cs typeface="Verdana"/>
              </a:rPr>
              <a:t> </a:t>
            </a:r>
            <a:r>
              <a:rPr spc="-90" dirty="0"/>
              <a:t>0</a:t>
            </a:r>
            <a:r>
              <a:rPr i="1" spc="-90" dirty="0">
                <a:latin typeface="Verdana"/>
                <a:cs typeface="Verdana"/>
              </a:rPr>
              <a:t>.</a:t>
            </a:r>
            <a:r>
              <a:rPr spc="-90" dirty="0"/>
              <a:t>9</a:t>
            </a:r>
            <a:r>
              <a:rPr i="1" spc="-90" dirty="0">
                <a:latin typeface="Verdana"/>
                <a:cs typeface="Verdana"/>
              </a:rPr>
              <a:t>,</a:t>
            </a:r>
            <a:r>
              <a:rPr i="1" spc="-200" dirty="0">
                <a:latin typeface="Verdana"/>
                <a:cs typeface="Verdana"/>
              </a:rPr>
              <a:t> </a:t>
            </a:r>
            <a:r>
              <a:rPr spc="-10" dirty="0"/>
              <a:t>1</a:t>
            </a:r>
            <a:r>
              <a:rPr i="1" spc="-10" dirty="0">
                <a:latin typeface="Verdana"/>
                <a:cs typeface="Verdana"/>
              </a:rPr>
              <a:t>.</a:t>
            </a:r>
            <a:r>
              <a:rPr spc="-10" dirty="0"/>
              <a:t>0</a:t>
            </a:r>
            <a:r>
              <a:rPr i="1" spc="-10" dirty="0">
                <a:latin typeface="Meiryo"/>
                <a:cs typeface="Meiryo"/>
              </a:rPr>
              <a:t>}</a:t>
            </a:r>
            <a:r>
              <a:rPr spc="-10" dirty="0"/>
              <a:t>).</a:t>
            </a:r>
          </a:p>
          <a:p>
            <a:pPr marL="295910" marR="276225" indent="-177165">
              <a:lnSpc>
                <a:spcPct val="118000"/>
              </a:lnSpc>
              <a:spcBef>
                <a:spcPts val="675"/>
              </a:spcBef>
              <a:buChar char="•"/>
              <a:tabLst>
                <a:tab pos="296545" algn="l"/>
              </a:tabLst>
            </a:pPr>
            <a:r>
              <a:rPr dirty="0"/>
              <a:t>MCMC:</a:t>
            </a:r>
            <a:r>
              <a:rPr spc="-10" dirty="0"/>
              <a:t> </a:t>
            </a:r>
            <a:r>
              <a:rPr spc="-20" dirty="0"/>
              <a:t>“magically’</a:t>
            </a:r>
            <a:r>
              <a:rPr spc="-165" dirty="0"/>
              <a:t> </a:t>
            </a:r>
            <a:r>
              <a:rPr spc="65" dirty="0"/>
              <a:t>’</a:t>
            </a:r>
            <a:r>
              <a:rPr spc="-5" dirty="0"/>
              <a:t> </a:t>
            </a:r>
            <a:r>
              <a:rPr spc="-35" dirty="0"/>
              <a:t>estimate</a:t>
            </a:r>
            <a:r>
              <a:rPr spc="5" dirty="0"/>
              <a:t> </a:t>
            </a:r>
            <a:r>
              <a:rPr dirty="0"/>
              <a:t>a </a:t>
            </a:r>
            <a:r>
              <a:rPr spc="-20" dirty="0"/>
              <a:t>load</a:t>
            </a:r>
            <a:r>
              <a:rPr dirty="0"/>
              <a:t> of </a:t>
            </a:r>
            <a:r>
              <a:rPr spc="-50" dirty="0"/>
              <a:t>samples</a:t>
            </a:r>
            <a:r>
              <a:rPr dirty="0"/>
              <a:t> </a:t>
            </a:r>
            <a:r>
              <a:rPr spc="-25" dirty="0"/>
              <a:t>from</a:t>
            </a:r>
            <a:r>
              <a:rPr spc="5" dirty="0"/>
              <a:t> </a:t>
            </a:r>
            <a:r>
              <a:rPr spc="-25" dirty="0"/>
              <a:t>the </a:t>
            </a:r>
            <a:r>
              <a:rPr spc="-35" dirty="0"/>
              <a:t>posterior </a:t>
            </a:r>
            <a:r>
              <a:rPr spc="-55" dirty="0"/>
              <a:t>(more</a:t>
            </a:r>
            <a:r>
              <a:rPr spc="-30" dirty="0"/>
              <a:t> </a:t>
            </a:r>
            <a:r>
              <a:rPr spc="-10" dirty="0"/>
              <a:t>on</a:t>
            </a:r>
            <a:r>
              <a:rPr spc="-30" dirty="0"/>
              <a:t> </a:t>
            </a:r>
            <a:r>
              <a:rPr spc="-10" dirty="0"/>
              <a:t>this</a:t>
            </a:r>
            <a:r>
              <a:rPr spc="-35" dirty="0"/>
              <a:t> next</a:t>
            </a:r>
            <a:r>
              <a:rPr spc="-25" dirty="0"/>
              <a:t> </a:t>
            </a:r>
            <a:r>
              <a:rPr spc="-10" dirty="0"/>
              <a:t>week)</a:t>
            </a:r>
          </a:p>
          <a:p>
            <a:pPr marL="19050">
              <a:lnSpc>
                <a:spcPct val="100000"/>
              </a:lnSpc>
              <a:spcBef>
                <a:spcPts val="915"/>
              </a:spcBef>
            </a:pPr>
            <a:r>
              <a:rPr dirty="0"/>
              <a:t>Let’s</a:t>
            </a:r>
            <a:r>
              <a:rPr spc="-50" dirty="0"/>
              <a:t> </a:t>
            </a:r>
            <a:r>
              <a:rPr spc="-45" dirty="0"/>
              <a:t>enter </a:t>
            </a:r>
            <a:r>
              <a:rPr spc="-20" dirty="0"/>
              <a:t>our</a:t>
            </a:r>
            <a:r>
              <a:rPr spc="-40" dirty="0"/>
              <a:t> </a:t>
            </a:r>
            <a:r>
              <a:rPr spc="-10" dirty="0"/>
              <a:t>grid</a:t>
            </a:r>
            <a:r>
              <a:rPr spc="-50" dirty="0"/>
              <a:t> </a:t>
            </a:r>
            <a:r>
              <a:rPr spc="-10" dirty="0"/>
              <a:t>values,:</a:t>
            </a:r>
          </a:p>
          <a:p>
            <a:pPr marL="19050">
              <a:lnSpc>
                <a:spcPct val="100000"/>
              </a:lnSpc>
              <a:spcBef>
                <a:spcPts val="700"/>
              </a:spcBef>
            </a:pPr>
            <a:r>
              <a:rPr dirty="0">
                <a:latin typeface="Palatino Linotype"/>
                <a:cs typeface="Palatino Linotype"/>
              </a:rPr>
              <a:t>d</a:t>
            </a:r>
            <a:r>
              <a:rPr spc="290" dirty="0">
                <a:latin typeface="Palatino Linotype"/>
                <a:cs typeface="Palatino Linotype"/>
              </a:rPr>
              <a:t> </a:t>
            </a:r>
            <a:r>
              <a:rPr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pc="29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pc="95" dirty="0">
                <a:solidFill>
                  <a:srgbClr val="000000"/>
                </a:solidFill>
                <a:latin typeface="Palatino Linotype"/>
                <a:cs typeface="Palatino Linotype"/>
              </a:rPr>
              <a:t>tibble</a:t>
            </a:r>
            <a:r>
              <a:rPr spc="95" dirty="0">
                <a:latin typeface="Palatino Linotype"/>
                <a:cs typeface="Palatino Linotype"/>
              </a:rPr>
              <a:t>(</a:t>
            </a:r>
            <a:r>
              <a:rPr spc="95" dirty="0">
                <a:solidFill>
                  <a:srgbClr val="C4A000"/>
                </a:solidFill>
                <a:latin typeface="Palatino Linotype"/>
                <a:cs typeface="Palatino Linotype"/>
              </a:rPr>
              <a:t>p</a:t>
            </a:r>
            <a:r>
              <a:rPr spc="29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pc="29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pc="100" dirty="0">
                <a:solidFill>
                  <a:srgbClr val="000000"/>
                </a:solidFill>
                <a:latin typeface="Palatino Linotype"/>
                <a:cs typeface="Palatino Linotype"/>
              </a:rPr>
              <a:t>seq</a:t>
            </a:r>
            <a:r>
              <a:rPr spc="100" dirty="0">
                <a:latin typeface="Palatino Linotype"/>
                <a:cs typeface="Palatino Linotype"/>
              </a:rPr>
              <a:t>(</a:t>
            </a:r>
            <a:r>
              <a:rPr spc="100" dirty="0">
                <a:solidFill>
                  <a:srgbClr val="0000CE"/>
                </a:solidFill>
                <a:latin typeface="Palatino Linotype"/>
                <a:cs typeface="Palatino Linotype"/>
              </a:rPr>
              <a:t>0</a:t>
            </a:r>
            <a:r>
              <a:rPr spc="100" dirty="0">
                <a:latin typeface="Palatino Linotype"/>
                <a:cs typeface="Palatino Linotype"/>
              </a:rPr>
              <a:t>,</a:t>
            </a:r>
            <a:r>
              <a:rPr spc="295" dirty="0">
                <a:latin typeface="Palatino Linotype"/>
                <a:cs typeface="Palatino Linotype"/>
              </a:rPr>
              <a:t> </a:t>
            </a:r>
            <a:r>
              <a:rPr spc="155" dirty="0">
                <a:solidFill>
                  <a:srgbClr val="0000CE"/>
                </a:solidFill>
                <a:latin typeface="Palatino Linotype"/>
                <a:cs typeface="Palatino Linotype"/>
              </a:rPr>
              <a:t>1</a:t>
            </a:r>
            <a:r>
              <a:rPr spc="155" dirty="0">
                <a:latin typeface="Palatino Linotype"/>
                <a:cs typeface="Palatino Linotype"/>
              </a:rPr>
              <a:t>,</a:t>
            </a:r>
            <a:r>
              <a:rPr spc="295" dirty="0">
                <a:latin typeface="Palatino Linotype"/>
                <a:cs typeface="Palatino Linotype"/>
              </a:rPr>
              <a:t> </a:t>
            </a:r>
            <a:r>
              <a:rPr spc="114" dirty="0">
                <a:solidFill>
                  <a:srgbClr val="0000CE"/>
                </a:solidFill>
                <a:latin typeface="Palatino Linotype"/>
                <a:cs typeface="Palatino Linotype"/>
              </a:rPr>
              <a:t>0.05</a:t>
            </a:r>
            <a:r>
              <a:rPr spc="114" dirty="0">
                <a:latin typeface="Palatino Linotype"/>
                <a:cs typeface="Palatino Linotype"/>
              </a:rPr>
              <a:t>))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42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dirty="0"/>
              <a:t>Important</a:t>
            </a:r>
            <a:r>
              <a:rPr spc="15" dirty="0"/>
              <a:t> </a:t>
            </a:r>
            <a:r>
              <a:rPr spc="-25" dirty="0"/>
              <a:t>Super</a:t>
            </a:r>
            <a:r>
              <a:rPr spc="15" dirty="0"/>
              <a:t> </a:t>
            </a:r>
            <a:r>
              <a:rPr spc="-35" dirty="0"/>
              <a:t>Useful</a:t>
            </a:r>
            <a:r>
              <a:rPr spc="15" dirty="0"/>
              <a:t> </a:t>
            </a:r>
            <a:r>
              <a:rPr dirty="0"/>
              <a:t>Tip</a:t>
            </a:r>
            <a:r>
              <a:rPr spc="15" dirty="0"/>
              <a:t> </a:t>
            </a:r>
            <a:r>
              <a:rPr dirty="0"/>
              <a:t>about</a:t>
            </a:r>
            <a:r>
              <a:rPr spc="10" dirty="0"/>
              <a:t> </a:t>
            </a:r>
            <a:r>
              <a:rPr spc="-10" dirty="0"/>
              <a:t>seq()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423659"/>
            <a:ext cx="3964304" cy="192405"/>
          </a:xfrm>
          <a:custGeom>
            <a:avLst/>
            <a:gdLst/>
            <a:ahLst/>
            <a:cxnLst/>
            <a:rect l="l" t="t" r="r" b="b"/>
            <a:pathLst>
              <a:path w="3964304" h="192404">
                <a:moveTo>
                  <a:pt x="3963911" y="0"/>
                </a:moveTo>
                <a:lnTo>
                  <a:pt x="0" y="0"/>
                </a:lnTo>
                <a:lnTo>
                  <a:pt x="0" y="191896"/>
                </a:lnTo>
                <a:lnTo>
                  <a:pt x="3963911" y="191896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22046" y="1149489"/>
            <a:ext cx="3964304" cy="192405"/>
          </a:xfrm>
          <a:custGeom>
            <a:avLst/>
            <a:gdLst/>
            <a:ahLst/>
            <a:cxnLst/>
            <a:rect l="l" t="t" r="r" b="b"/>
            <a:pathLst>
              <a:path w="3964304" h="192405">
                <a:moveTo>
                  <a:pt x="3963911" y="0"/>
                </a:moveTo>
                <a:lnTo>
                  <a:pt x="0" y="0"/>
                </a:lnTo>
                <a:lnTo>
                  <a:pt x="0" y="191897"/>
                </a:lnTo>
                <a:lnTo>
                  <a:pt x="3963911" y="191897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22046" y="1875320"/>
            <a:ext cx="3964304" cy="181610"/>
          </a:xfrm>
          <a:custGeom>
            <a:avLst/>
            <a:gdLst/>
            <a:ahLst/>
            <a:cxnLst/>
            <a:rect l="l" t="t" r="r" b="b"/>
            <a:pathLst>
              <a:path w="3964304" h="181610">
                <a:moveTo>
                  <a:pt x="3963911" y="0"/>
                </a:moveTo>
                <a:lnTo>
                  <a:pt x="0" y="0"/>
                </a:lnTo>
                <a:lnTo>
                  <a:pt x="0" y="181368"/>
                </a:lnTo>
                <a:lnTo>
                  <a:pt x="3963911" y="181368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22046" y="2939834"/>
            <a:ext cx="3964304" cy="192405"/>
          </a:xfrm>
          <a:custGeom>
            <a:avLst/>
            <a:gdLst/>
            <a:ahLst/>
            <a:cxnLst/>
            <a:rect l="l" t="t" r="r" b="b"/>
            <a:pathLst>
              <a:path w="3964304" h="192405">
                <a:moveTo>
                  <a:pt x="3963911" y="0"/>
                </a:moveTo>
                <a:lnTo>
                  <a:pt x="0" y="0"/>
                </a:lnTo>
                <a:lnTo>
                  <a:pt x="0" y="191897"/>
                </a:lnTo>
                <a:lnTo>
                  <a:pt x="3963911" y="191897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47294" y="410253"/>
            <a:ext cx="4276725" cy="26936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-10" dirty="0">
                <a:latin typeface="Palatino Linotype"/>
                <a:cs typeface="Palatino Linotype"/>
              </a:rPr>
              <a:t>unique</a:t>
            </a:r>
            <a:r>
              <a:rPr sz="10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(d</a:t>
            </a:r>
            <a:r>
              <a:rPr sz="1000" spc="-10" dirty="0">
                <a:latin typeface="Palatino Linotype"/>
                <a:cs typeface="Palatino Linotype"/>
              </a:rPr>
              <a:t>$</a:t>
            </a:r>
            <a:r>
              <a:rPr sz="10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p)</a:t>
            </a:r>
            <a:endParaRPr sz="10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0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  <a:tabLst>
                <a:tab pos="278130" algn="l"/>
              </a:tabLst>
            </a:pPr>
            <a:r>
              <a:rPr sz="1000" spc="-25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000" spc="130" dirty="0">
                <a:solidFill>
                  <a:srgbClr val="22373A"/>
                </a:solidFill>
                <a:latin typeface="Palatino Linotype"/>
                <a:cs typeface="Palatino Linotype"/>
              </a:rPr>
              <a:t>[1]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0.00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0.05</a:t>
            </a:r>
            <a:r>
              <a:rPr sz="1000" spc="28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0.10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0.15</a:t>
            </a:r>
            <a:r>
              <a:rPr sz="1000" spc="28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0.20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0.25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0.30</a:t>
            </a:r>
            <a:r>
              <a:rPr sz="1000" spc="28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0.35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0.40</a:t>
            </a:r>
            <a:r>
              <a:rPr sz="1000" spc="28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0.45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0.50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0</a:t>
            </a:r>
            <a:endParaRPr sz="10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0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00" dirty="0">
                <a:solidFill>
                  <a:srgbClr val="22373A"/>
                </a:solidFill>
                <a:latin typeface="Palatino Linotype"/>
                <a:cs typeface="Palatino Linotype"/>
              </a:rPr>
              <a:t>[16]</a:t>
            </a:r>
            <a:r>
              <a:rPr sz="1000" spc="29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0.75</a:t>
            </a:r>
            <a:r>
              <a:rPr sz="1000" spc="29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0.80</a:t>
            </a:r>
            <a:r>
              <a:rPr sz="10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0.85</a:t>
            </a:r>
            <a:r>
              <a:rPr sz="1000" spc="29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0.90</a:t>
            </a:r>
            <a:r>
              <a:rPr sz="1000" spc="29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0.95</a:t>
            </a:r>
            <a:r>
              <a:rPr sz="1000" spc="29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60" dirty="0">
                <a:solidFill>
                  <a:srgbClr val="22373A"/>
                </a:solidFill>
                <a:latin typeface="Palatino Linotype"/>
                <a:cs typeface="Palatino Linotype"/>
              </a:rPr>
              <a:t>1.00</a:t>
            </a:r>
            <a:endParaRPr sz="10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565"/>
              </a:spcBef>
            </a:pPr>
            <a:r>
              <a:rPr sz="1000" spc="150" dirty="0">
                <a:latin typeface="Palatino Linotype"/>
                <a:cs typeface="Palatino Linotype"/>
              </a:rPr>
              <a:t>filter</a:t>
            </a:r>
            <a:r>
              <a:rPr sz="1000" spc="150" dirty="0">
                <a:solidFill>
                  <a:srgbClr val="22373A"/>
                </a:solidFill>
                <a:latin typeface="Palatino Linotype"/>
                <a:cs typeface="Palatino Linotype"/>
              </a:rPr>
              <a:t>(d,</a:t>
            </a:r>
            <a:r>
              <a:rPr sz="1000" spc="26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p</a:t>
            </a:r>
            <a:r>
              <a:rPr sz="1000" spc="27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latin typeface="Palatino Linotype"/>
                <a:cs typeface="Palatino Linotype"/>
              </a:rPr>
              <a:t>==</a:t>
            </a:r>
            <a:r>
              <a:rPr sz="1000" spc="270" dirty="0">
                <a:latin typeface="Palatino Linotype"/>
                <a:cs typeface="Palatino Linotype"/>
              </a:rPr>
              <a:t> </a:t>
            </a:r>
            <a:r>
              <a:rPr sz="1000" spc="105" dirty="0">
                <a:solidFill>
                  <a:srgbClr val="0000CE"/>
                </a:solidFill>
                <a:latin typeface="Palatino Linotype"/>
                <a:cs typeface="Palatino Linotype"/>
              </a:rPr>
              <a:t>0.3</a:t>
            </a:r>
            <a:r>
              <a:rPr sz="1000" spc="105" dirty="0">
                <a:solidFill>
                  <a:srgbClr val="22373A"/>
                </a:solidFill>
                <a:latin typeface="Palatino Linotype"/>
                <a:cs typeface="Palatino Linotype"/>
              </a:rPr>
              <a:t>)</a:t>
            </a:r>
            <a:endParaRPr sz="10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0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</a:pP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260" dirty="0">
                <a:solidFill>
                  <a:srgbClr val="22373A"/>
                </a:solidFill>
                <a:latin typeface="Palatino Linotype"/>
                <a:cs typeface="Palatino Linotype"/>
              </a:rPr>
              <a:t>A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25" dirty="0">
                <a:solidFill>
                  <a:srgbClr val="22373A"/>
                </a:solidFill>
                <a:latin typeface="Palatino Linotype"/>
                <a:cs typeface="Palatino Linotype"/>
              </a:rPr>
              <a:t>tibble:</a:t>
            </a:r>
            <a:r>
              <a:rPr sz="10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0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x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endParaRPr sz="10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0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</a:t>
            </a:r>
            <a:r>
              <a:rPr sz="10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270" dirty="0">
                <a:solidFill>
                  <a:srgbClr val="22373A"/>
                </a:solidFill>
                <a:latin typeface="Palatino Linotype"/>
                <a:cs typeface="Palatino Linotype"/>
              </a:rPr>
              <a:t>...</a:t>
            </a:r>
            <a:r>
              <a:rPr sz="10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with</a:t>
            </a:r>
            <a:r>
              <a:rPr sz="10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r>
              <a:rPr sz="10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95" dirty="0">
                <a:solidFill>
                  <a:srgbClr val="22373A"/>
                </a:solidFill>
                <a:latin typeface="Palatino Linotype"/>
                <a:cs typeface="Palatino Linotype"/>
              </a:rPr>
              <a:t>variable:</a:t>
            </a:r>
            <a:r>
              <a:rPr sz="10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p</a:t>
            </a:r>
            <a:r>
              <a:rPr sz="10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&lt;dbl&gt;</a:t>
            </a:r>
            <a:endParaRPr sz="10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565"/>
              </a:spcBef>
            </a:pPr>
            <a:r>
              <a:rPr sz="1000" spc="105" dirty="0">
                <a:solidFill>
                  <a:srgbClr val="22373A"/>
                </a:solidFill>
                <a:latin typeface="Palatino Linotype"/>
                <a:cs typeface="Palatino Linotype"/>
              </a:rPr>
              <a:t>d[</a:t>
            </a:r>
            <a:r>
              <a:rPr sz="1000" spc="105" dirty="0">
                <a:solidFill>
                  <a:srgbClr val="0000CE"/>
                </a:solidFill>
                <a:latin typeface="Palatino Linotype"/>
                <a:cs typeface="Palatino Linotype"/>
              </a:rPr>
              <a:t>4</a:t>
            </a:r>
            <a:r>
              <a:rPr sz="1000" spc="105" dirty="0">
                <a:solidFill>
                  <a:srgbClr val="22373A"/>
                </a:solidFill>
                <a:latin typeface="Palatino Linotype"/>
                <a:cs typeface="Palatino Linotype"/>
              </a:rPr>
              <a:t>,]</a:t>
            </a:r>
            <a:endParaRPr sz="1000">
              <a:latin typeface="Palatino Linotype"/>
              <a:cs typeface="Palatino Linotype"/>
            </a:endParaRPr>
          </a:p>
          <a:p>
            <a:pPr marL="12700" marR="2927350">
              <a:lnSpc>
                <a:spcPct val="114599"/>
              </a:lnSpc>
              <a:spcBef>
                <a:spcPts val="1115"/>
              </a:spcBef>
              <a:tabLst>
                <a:tab pos="610235" algn="l"/>
              </a:tabLst>
            </a:pP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260" dirty="0">
                <a:solidFill>
                  <a:srgbClr val="22373A"/>
                </a:solidFill>
                <a:latin typeface="Palatino Linotype"/>
                <a:cs typeface="Palatino Linotype"/>
              </a:rPr>
              <a:t>A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25" dirty="0">
                <a:solidFill>
                  <a:srgbClr val="22373A"/>
                </a:solidFill>
                <a:latin typeface="Palatino Linotype"/>
                <a:cs typeface="Palatino Linotype"/>
              </a:rPr>
              <a:t>tibble:</a:t>
            </a:r>
            <a:r>
              <a:rPr sz="10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x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r>
              <a:rPr sz="1000" spc="-25" dirty="0">
                <a:solidFill>
                  <a:srgbClr val="22373A"/>
                </a:solidFill>
                <a:latin typeface="Palatino Linotype"/>
                <a:cs typeface="Palatino Linotype"/>
              </a:rPr>
              <a:t> ##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0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p</a:t>
            </a:r>
            <a:endParaRPr sz="1000">
              <a:latin typeface="Palatino Linotype"/>
              <a:cs typeface="Palatino Linotype"/>
            </a:endParaRPr>
          </a:p>
          <a:p>
            <a:pPr marL="12700" marR="3591560">
              <a:lnSpc>
                <a:spcPct val="114599"/>
              </a:lnSpc>
              <a:tabLst>
                <a:tab pos="344170" algn="l"/>
                <a:tab pos="410845" algn="l"/>
              </a:tabLst>
            </a:pPr>
            <a:r>
              <a:rPr sz="1000" spc="-25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0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&lt;dbl&gt;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000" spc="35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6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		</a:t>
            </a:r>
            <a:r>
              <a:rPr sz="1000" spc="60" dirty="0">
                <a:solidFill>
                  <a:srgbClr val="22373A"/>
                </a:solidFill>
                <a:latin typeface="Palatino Linotype"/>
                <a:cs typeface="Palatino Linotype"/>
              </a:rPr>
              <a:t>0.15</a:t>
            </a:r>
            <a:endParaRPr sz="10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570"/>
              </a:spcBef>
            </a:pPr>
            <a:r>
              <a:rPr sz="1000" spc="70" dirty="0">
                <a:solidFill>
                  <a:srgbClr val="22373A"/>
                </a:solidFill>
                <a:latin typeface="Palatino Linotype"/>
                <a:cs typeface="Palatino Linotype"/>
              </a:rPr>
              <a:t>d[</a:t>
            </a:r>
            <a:r>
              <a:rPr sz="1000" spc="70" dirty="0">
                <a:solidFill>
                  <a:srgbClr val="0000CE"/>
                </a:solidFill>
                <a:latin typeface="Palatino Linotype"/>
                <a:cs typeface="Palatino Linotype"/>
              </a:rPr>
              <a:t>4</a:t>
            </a:r>
            <a:r>
              <a:rPr sz="1000" spc="70" dirty="0">
                <a:solidFill>
                  <a:srgbClr val="22373A"/>
                </a:solidFill>
                <a:latin typeface="Palatino Linotype"/>
                <a:cs typeface="Palatino Linotype"/>
              </a:rPr>
              <a:t>,]</a:t>
            </a:r>
            <a:r>
              <a:rPr sz="1000" spc="70" dirty="0">
                <a:latin typeface="Palatino Linotype"/>
                <a:cs typeface="Palatino Linotype"/>
              </a:rPr>
              <a:t>$</a:t>
            </a:r>
            <a:r>
              <a:rPr sz="1000" spc="70" dirty="0">
                <a:solidFill>
                  <a:srgbClr val="22373A"/>
                </a:solidFill>
                <a:latin typeface="Palatino Linotype"/>
                <a:cs typeface="Palatino Linotype"/>
              </a:rPr>
              <a:t>p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latin typeface="Palatino Linotype"/>
                <a:cs typeface="Palatino Linotype"/>
              </a:rPr>
              <a:t>==</a:t>
            </a:r>
            <a:r>
              <a:rPr sz="1000" spc="305" dirty="0">
                <a:latin typeface="Palatino Linotype"/>
                <a:cs typeface="Palatino Linotype"/>
              </a:rPr>
              <a:t> </a:t>
            </a:r>
            <a:r>
              <a:rPr sz="1000" spc="60" dirty="0">
                <a:solidFill>
                  <a:srgbClr val="0000CE"/>
                </a:solidFill>
                <a:latin typeface="Palatino Linotype"/>
                <a:cs typeface="Palatino Linotype"/>
              </a:rPr>
              <a:t>0.15</a:t>
            </a:r>
            <a:endParaRPr sz="1000">
              <a:latin typeface="Palatino Linotype"/>
              <a:cs typeface="Palatino Linotyp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7294" y="3253148"/>
            <a:ext cx="82296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0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30" dirty="0">
                <a:solidFill>
                  <a:srgbClr val="22373A"/>
                </a:solidFill>
                <a:latin typeface="Palatino Linotype"/>
                <a:cs typeface="Palatino Linotype"/>
              </a:rPr>
              <a:t>[1]</a:t>
            </a:r>
            <a:r>
              <a:rPr sz="10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85" dirty="0">
                <a:solidFill>
                  <a:srgbClr val="22373A"/>
                </a:solidFill>
                <a:latin typeface="Palatino Linotype"/>
                <a:cs typeface="Palatino Linotype"/>
              </a:rPr>
              <a:t>FALSE</a:t>
            </a:r>
            <a:endParaRPr sz="1000">
              <a:latin typeface="Palatino Linotype"/>
              <a:cs typeface="Palatino Linotyp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43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7295" y="1408224"/>
            <a:ext cx="21977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spc="-45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Bayesian</a:t>
            </a:r>
            <a:r>
              <a:rPr sz="1400" b="1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 and</a:t>
            </a:r>
            <a:r>
              <a:rPr sz="1400" b="1" spc="5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1400" b="1" spc="-35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Frequentists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79995" y="1776457"/>
            <a:ext cx="3048635" cy="5080"/>
            <a:chOff x="779995" y="1776457"/>
            <a:chExt cx="3048635" cy="5080"/>
          </a:xfrm>
        </p:grpSpPr>
        <p:sp>
          <p:nvSpPr>
            <p:cNvPr id="4" name="object 4"/>
            <p:cNvSpPr/>
            <p:nvPr/>
          </p:nvSpPr>
          <p:spPr>
            <a:xfrm>
              <a:off x="779995" y="1776457"/>
              <a:ext cx="3048635" cy="5080"/>
            </a:xfrm>
            <a:custGeom>
              <a:avLst/>
              <a:gdLst/>
              <a:ahLst/>
              <a:cxnLst/>
              <a:rect l="l" t="t" r="r" b="b"/>
              <a:pathLst>
                <a:path w="3048635" h="5080">
                  <a:moveTo>
                    <a:pt x="0" y="5060"/>
                  </a:moveTo>
                  <a:lnTo>
                    <a:pt x="0" y="0"/>
                  </a:lnTo>
                  <a:lnTo>
                    <a:pt x="3048038" y="0"/>
                  </a:lnTo>
                  <a:lnTo>
                    <a:pt x="304803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79995" y="1776457"/>
              <a:ext cx="116205" cy="5080"/>
            </a:xfrm>
            <a:custGeom>
              <a:avLst/>
              <a:gdLst/>
              <a:ahLst/>
              <a:cxnLst/>
              <a:rect l="l" t="t" r="r" b="b"/>
              <a:pathLst>
                <a:path w="116205" h="5080">
                  <a:moveTo>
                    <a:pt x="0" y="5060"/>
                  </a:moveTo>
                  <a:lnTo>
                    <a:pt x="0" y="0"/>
                  </a:lnTo>
                  <a:lnTo>
                    <a:pt x="115761" y="0"/>
                  </a:lnTo>
                  <a:lnTo>
                    <a:pt x="115761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45" dirty="0"/>
              <a:t>Computers</a:t>
            </a:r>
            <a:r>
              <a:rPr spc="35" dirty="0"/>
              <a:t> </a:t>
            </a:r>
            <a:r>
              <a:rPr dirty="0"/>
              <a:t>aren’t</a:t>
            </a:r>
            <a:r>
              <a:rPr spc="40" dirty="0"/>
              <a:t> </a:t>
            </a:r>
            <a:r>
              <a:rPr spc="-30" dirty="0"/>
              <a:t>good</a:t>
            </a:r>
            <a:r>
              <a:rPr spc="35" dirty="0"/>
              <a:t> </a:t>
            </a:r>
            <a:r>
              <a:rPr dirty="0"/>
              <a:t>at</a:t>
            </a:r>
            <a:r>
              <a:rPr spc="35" dirty="0"/>
              <a:t> </a:t>
            </a:r>
            <a:r>
              <a:rPr spc="-50" dirty="0"/>
              <a:t>representing</a:t>
            </a:r>
            <a:r>
              <a:rPr spc="30" dirty="0"/>
              <a:t> </a:t>
            </a:r>
            <a:r>
              <a:rPr spc="-30" dirty="0"/>
              <a:t>numbers!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1809584"/>
            <a:ext cx="3964304" cy="203200"/>
          </a:xfrm>
          <a:custGeom>
            <a:avLst/>
            <a:gdLst/>
            <a:ahLst/>
            <a:cxnLst/>
            <a:rect l="l" t="t" r="r" b="b"/>
            <a:pathLst>
              <a:path w="3964304" h="203200">
                <a:moveTo>
                  <a:pt x="3963911" y="0"/>
                </a:moveTo>
                <a:lnTo>
                  <a:pt x="0" y="0"/>
                </a:lnTo>
                <a:lnTo>
                  <a:pt x="0" y="202920"/>
                </a:lnTo>
                <a:lnTo>
                  <a:pt x="3963911" y="202920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0791" y="1252459"/>
            <a:ext cx="3373120" cy="10845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4604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get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more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info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on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with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?</a:t>
            </a:r>
            <a:r>
              <a:rPr sz="1100" spc="-10" dirty="0">
                <a:solidFill>
                  <a:srgbClr val="22373A"/>
                </a:solidFill>
                <a:latin typeface="Courier New"/>
                <a:cs typeface="Courier New"/>
              </a:rPr>
              <a:t>1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==</a:t>
            </a:r>
            <a:r>
              <a:rPr sz="1100" spc="-10" dirty="0">
                <a:solidFill>
                  <a:srgbClr val="22373A"/>
                </a:solidFill>
                <a:latin typeface="Courier New"/>
                <a:cs typeface="Courier New"/>
              </a:rPr>
              <a:t>1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9050" marR="5080" indent="-6985">
              <a:lnSpc>
                <a:spcPct val="152800"/>
              </a:lnSpc>
              <a:spcBef>
                <a:spcPts val="219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get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behaivour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expect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using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100" dirty="0">
                <a:solidFill>
                  <a:srgbClr val="22373A"/>
                </a:solidFill>
                <a:latin typeface="Palatino Linotype"/>
                <a:cs typeface="Palatino Linotype"/>
              </a:rPr>
              <a:t>all.equal()</a:t>
            </a:r>
            <a:r>
              <a:rPr sz="1100" spc="100" dirty="0">
                <a:solidFill>
                  <a:srgbClr val="22373A"/>
                </a:solidFill>
                <a:latin typeface="Tahoma"/>
                <a:cs typeface="Tahoma"/>
              </a:rPr>
              <a:t>: </a:t>
            </a:r>
            <a:r>
              <a:rPr sz="1100" spc="110" dirty="0">
                <a:latin typeface="Palatino Linotype"/>
                <a:cs typeface="Palatino Linotype"/>
              </a:rPr>
              <a:t>all.equal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(d[</a:t>
            </a:r>
            <a:r>
              <a:rPr sz="1100" spc="110" dirty="0">
                <a:solidFill>
                  <a:srgbClr val="0000CE"/>
                </a:solidFill>
                <a:latin typeface="Palatino Linotype"/>
                <a:cs typeface="Palatino Linotype"/>
              </a:rPr>
              <a:t>4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,]</a:t>
            </a:r>
            <a:r>
              <a:rPr sz="1100" spc="110" dirty="0">
                <a:latin typeface="Palatino Linotype"/>
                <a:cs typeface="Palatino Linotype"/>
              </a:rPr>
              <a:t>$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p,</a:t>
            </a:r>
            <a:r>
              <a:rPr sz="1100" spc="36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00" dirty="0">
                <a:solidFill>
                  <a:srgbClr val="0000CE"/>
                </a:solidFill>
                <a:latin typeface="Palatino Linotype"/>
                <a:cs typeface="Palatino Linotype"/>
              </a:rPr>
              <a:t>0.15</a:t>
            </a:r>
            <a:r>
              <a:rPr sz="1100" spc="100" dirty="0">
                <a:solidFill>
                  <a:srgbClr val="22373A"/>
                </a:solidFill>
                <a:latin typeface="Palatino Linotype"/>
                <a:cs typeface="Palatino Linotype"/>
              </a:rPr>
              <a:t>)</a:t>
            </a:r>
            <a:endParaRPr sz="11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050">
              <a:latin typeface="Palatino Linotype"/>
              <a:cs typeface="Palatino Linotype"/>
            </a:endParaRPr>
          </a:p>
          <a:p>
            <a:pPr marL="19050">
              <a:lnSpc>
                <a:spcPct val="100000"/>
              </a:lnSpc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3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40" dirty="0">
                <a:solidFill>
                  <a:srgbClr val="22373A"/>
                </a:solidFill>
                <a:latin typeface="Palatino Linotype"/>
                <a:cs typeface="Palatino Linotype"/>
              </a:rPr>
              <a:t>[1]</a:t>
            </a:r>
            <a:r>
              <a:rPr sz="1100" spc="34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Palatino Linotype"/>
                <a:cs typeface="Palatino Linotype"/>
              </a:rPr>
              <a:t>TRUE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44</a:t>
            </a:r>
          </a:p>
        </p:txBody>
      </p:sp>
    </p:spTree>
  </p:cSld>
  <p:clrMapOvr>
    <a:masterClrMapping/>
  </p:clrMapOvr>
  <p:transition>
    <p:cut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35" dirty="0"/>
              <a:t>Computing</a:t>
            </a:r>
            <a:r>
              <a:rPr spc="20" dirty="0"/>
              <a:t> </a:t>
            </a:r>
            <a:r>
              <a:rPr dirty="0"/>
              <a:t>the</a:t>
            </a:r>
            <a:r>
              <a:rPr spc="15" dirty="0"/>
              <a:t> </a:t>
            </a:r>
            <a:r>
              <a:rPr spc="-40" dirty="0"/>
              <a:t>prior</a:t>
            </a:r>
            <a:r>
              <a:rPr spc="25" dirty="0"/>
              <a:t> </a:t>
            </a:r>
            <a:r>
              <a:rPr spc="-40" dirty="0"/>
              <a:t>probabilities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911047"/>
            <a:ext cx="3964304" cy="716280"/>
          </a:xfrm>
          <a:custGeom>
            <a:avLst/>
            <a:gdLst/>
            <a:ahLst/>
            <a:cxnLst/>
            <a:rect l="l" t="t" r="r" b="b"/>
            <a:pathLst>
              <a:path w="3964304" h="716280">
                <a:moveTo>
                  <a:pt x="3963911" y="0"/>
                </a:moveTo>
                <a:lnTo>
                  <a:pt x="0" y="0"/>
                </a:lnTo>
                <a:lnTo>
                  <a:pt x="0" y="715708"/>
                </a:lnTo>
                <a:lnTo>
                  <a:pt x="3963911" y="715708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478165"/>
            <a:ext cx="3598545" cy="1120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100"/>
              </a:spcBef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Now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defined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grid,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compute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prior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probabilities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each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point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it.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r>
              <a:rPr sz="10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160" dirty="0">
                <a:latin typeface="Palatino Linotype"/>
                <a:cs typeface="Palatino Linotype"/>
              </a:rPr>
              <a:t>%&gt;%</a:t>
            </a:r>
            <a:r>
              <a:rPr sz="1000" spc="310" dirty="0">
                <a:latin typeface="Palatino Linotype"/>
                <a:cs typeface="Palatino Linotype"/>
              </a:rPr>
              <a:t> </a:t>
            </a:r>
            <a:r>
              <a:rPr sz="1000" dirty="0">
                <a:latin typeface="Palatino Linotype"/>
                <a:cs typeface="Palatino Linotype"/>
              </a:rPr>
              <a:t>mutate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prior</a:t>
            </a:r>
            <a:r>
              <a:rPr sz="1000" spc="31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000" spc="31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latin typeface="Palatino Linotype"/>
                <a:cs typeface="Palatino Linotype"/>
              </a:rPr>
              <a:t>dnorm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(p,</a:t>
            </a:r>
            <a:r>
              <a:rPr sz="10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45" dirty="0">
                <a:solidFill>
                  <a:srgbClr val="0000CE"/>
                </a:solidFill>
                <a:latin typeface="Palatino Linotype"/>
                <a:cs typeface="Palatino Linotype"/>
              </a:rPr>
              <a:t>0.5</a:t>
            </a:r>
            <a:r>
              <a:rPr sz="1000" spc="14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0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35" dirty="0">
                <a:solidFill>
                  <a:srgbClr val="0000CE"/>
                </a:solidFill>
                <a:latin typeface="Palatino Linotype"/>
                <a:cs typeface="Palatino Linotype"/>
              </a:rPr>
              <a:t>0.2</a:t>
            </a:r>
            <a:r>
              <a:rPr sz="1000" spc="135" dirty="0">
                <a:solidFill>
                  <a:srgbClr val="22373A"/>
                </a:solidFill>
                <a:latin typeface="Palatino Linotype"/>
                <a:cs typeface="Palatino Linotype"/>
              </a:rPr>
              <a:t>))</a:t>
            </a:r>
            <a:r>
              <a:rPr sz="10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8E5902"/>
                </a:solidFill>
                <a:latin typeface="Palatino Linotype"/>
                <a:cs typeface="Palatino Linotype"/>
              </a:rPr>
              <a:t>-</a:t>
            </a:r>
            <a:r>
              <a:rPr sz="1000" spc="125" dirty="0">
                <a:solidFill>
                  <a:srgbClr val="8E5902"/>
                </a:solidFill>
                <a:latin typeface="Palatino Linotype"/>
                <a:cs typeface="Palatino Linotype"/>
              </a:rPr>
              <a:t>&gt;</a:t>
            </a:r>
            <a:r>
              <a:rPr sz="1000" spc="310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0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endParaRPr sz="10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000">
              <a:latin typeface="Palatino Linotype"/>
              <a:cs typeface="Palatino Linotype"/>
            </a:endParaRPr>
          </a:p>
          <a:p>
            <a:pPr marL="145415" marR="920750" indent="-133350">
              <a:lnSpc>
                <a:spcPct val="114599"/>
              </a:lnSpc>
              <a:spcBef>
                <a:spcPts val="5"/>
              </a:spcBef>
            </a:pPr>
            <a:r>
              <a:rPr sz="1000" spc="65" dirty="0">
                <a:latin typeface="Palatino Linotype"/>
                <a:cs typeface="Palatino Linotype"/>
              </a:rPr>
              <a:t>ggplot</a:t>
            </a:r>
            <a:r>
              <a:rPr sz="1000" spc="65" dirty="0">
                <a:solidFill>
                  <a:srgbClr val="22373A"/>
                </a:solidFill>
                <a:latin typeface="Palatino Linotype"/>
                <a:cs typeface="Palatino Linotype"/>
              </a:rPr>
              <a:t>(d,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65" dirty="0">
                <a:latin typeface="Palatino Linotype"/>
                <a:cs typeface="Palatino Linotype"/>
              </a:rPr>
              <a:t>aes</a:t>
            </a:r>
            <a:r>
              <a:rPr sz="1000" spc="65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000" spc="65" dirty="0">
                <a:solidFill>
                  <a:srgbClr val="C4A000"/>
                </a:solidFill>
                <a:latin typeface="Palatino Linotype"/>
                <a:cs typeface="Palatino Linotype"/>
              </a:rPr>
              <a:t>x</a:t>
            </a:r>
            <a:r>
              <a:rPr sz="1000" spc="28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000" spc="28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spc="90" dirty="0">
                <a:solidFill>
                  <a:srgbClr val="22373A"/>
                </a:solidFill>
                <a:latin typeface="Palatino Linotype"/>
                <a:cs typeface="Palatino Linotype"/>
              </a:rPr>
              <a:t>p,</a:t>
            </a:r>
            <a:r>
              <a:rPr sz="1000" spc="28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y</a:t>
            </a:r>
            <a:r>
              <a:rPr sz="1000" spc="28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000" spc="28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spc="105" dirty="0">
                <a:solidFill>
                  <a:srgbClr val="22373A"/>
                </a:solidFill>
                <a:latin typeface="Palatino Linotype"/>
                <a:cs typeface="Palatino Linotype"/>
              </a:rPr>
              <a:t>prior))</a:t>
            </a:r>
            <a:r>
              <a:rPr sz="1000" spc="28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50" dirty="0">
                <a:latin typeface="Palatino Linotype"/>
                <a:cs typeface="Palatino Linotype"/>
              </a:rPr>
              <a:t>+</a:t>
            </a:r>
            <a:r>
              <a:rPr sz="1000" dirty="0">
                <a:latin typeface="Palatino Linotype"/>
                <a:cs typeface="Palatino Linotype"/>
              </a:rPr>
              <a:t> geom_path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colour</a:t>
            </a:r>
            <a:r>
              <a:rPr sz="1000" spc="37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000" spc="37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4F9905"/>
                </a:solidFill>
                <a:latin typeface="Courier New"/>
                <a:cs typeface="Courier New"/>
              </a:rPr>
              <a:t>1</a:t>
            </a:r>
            <a:r>
              <a:rPr sz="1000" dirty="0">
                <a:solidFill>
                  <a:srgbClr val="4F9905"/>
                </a:solidFill>
                <a:latin typeface="Palatino Linotype"/>
                <a:cs typeface="Palatino Linotype"/>
              </a:rPr>
              <a:t>purple</a:t>
            </a:r>
            <a:r>
              <a:rPr sz="1000" dirty="0">
                <a:solidFill>
                  <a:srgbClr val="4F9905"/>
                </a:solidFill>
                <a:latin typeface="Courier New"/>
                <a:cs typeface="Courier New"/>
              </a:rPr>
              <a:t>1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000" spc="37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95" dirty="0">
                <a:solidFill>
                  <a:srgbClr val="C4A000"/>
                </a:solidFill>
                <a:latin typeface="Palatino Linotype"/>
                <a:cs typeface="Palatino Linotype"/>
              </a:rPr>
              <a:t>size</a:t>
            </a:r>
            <a:r>
              <a:rPr sz="1000" spc="37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000" spc="37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spc="75" dirty="0">
                <a:solidFill>
                  <a:srgbClr val="0000CE"/>
                </a:solidFill>
                <a:latin typeface="Palatino Linotype"/>
                <a:cs typeface="Palatino Linotype"/>
              </a:rPr>
              <a:t>2</a:t>
            </a:r>
            <a:r>
              <a:rPr sz="1000" spc="75" dirty="0">
                <a:solidFill>
                  <a:srgbClr val="22373A"/>
                </a:solidFill>
                <a:latin typeface="Palatino Linotype"/>
                <a:cs typeface="Palatino Linotype"/>
              </a:rPr>
              <a:t>)</a:t>
            </a:r>
            <a:endParaRPr sz="1000">
              <a:latin typeface="Palatino Linotype"/>
              <a:cs typeface="Palatino Linotype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359994" y="1724906"/>
            <a:ext cx="3888740" cy="1325880"/>
            <a:chOff x="359994" y="1724906"/>
            <a:chExt cx="3888740" cy="1325880"/>
          </a:xfrm>
        </p:grpSpPr>
        <p:sp>
          <p:nvSpPr>
            <p:cNvPr id="6" name="object 6"/>
            <p:cNvSpPr/>
            <p:nvPr/>
          </p:nvSpPr>
          <p:spPr>
            <a:xfrm>
              <a:off x="359994" y="1725452"/>
              <a:ext cx="3888104" cy="1325245"/>
            </a:xfrm>
            <a:custGeom>
              <a:avLst/>
              <a:gdLst/>
              <a:ahLst/>
              <a:cxnLst/>
              <a:rect l="l" t="t" r="r" b="b"/>
              <a:pathLst>
                <a:path w="3888104" h="1325245">
                  <a:moveTo>
                    <a:pt x="3887950" y="0"/>
                  </a:moveTo>
                  <a:lnTo>
                    <a:pt x="0" y="0"/>
                  </a:lnTo>
                  <a:lnTo>
                    <a:pt x="0" y="1325188"/>
                  </a:lnTo>
                  <a:lnTo>
                    <a:pt x="3887950" y="1325188"/>
                  </a:lnTo>
                  <a:lnTo>
                    <a:pt x="388795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29640" y="1728081"/>
              <a:ext cx="3716020" cy="1175385"/>
            </a:xfrm>
            <a:custGeom>
              <a:avLst/>
              <a:gdLst/>
              <a:ahLst/>
              <a:cxnLst/>
              <a:rect l="l" t="t" r="r" b="b"/>
              <a:pathLst>
                <a:path w="3716020" h="1175385">
                  <a:moveTo>
                    <a:pt x="3715675" y="0"/>
                  </a:moveTo>
                  <a:lnTo>
                    <a:pt x="0" y="0"/>
                  </a:lnTo>
                  <a:lnTo>
                    <a:pt x="0" y="1175201"/>
                  </a:lnTo>
                  <a:lnTo>
                    <a:pt x="3715675" y="1175201"/>
                  </a:lnTo>
                  <a:lnTo>
                    <a:pt x="3715675" y="0"/>
                  </a:lnTo>
                  <a:close/>
                </a:path>
              </a:pathLst>
            </a:custGeom>
            <a:solidFill>
              <a:srgbClr val="EBEBE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29640" y="1728081"/>
              <a:ext cx="3716020" cy="1175385"/>
            </a:xfrm>
            <a:custGeom>
              <a:avLst/>
              <a:gdLst/>
              <a:ahLst/>
              <a:cxnLst/>
              <a:rect l="l" t="t" r="r" b="b"/>
              <a:pathLst>
                <a:path w="3716020" h="1175385">
                  <a:moveTo>
                    <a:pt x="0" y="1030799"/>
                  </a:moveTo>
                  <a:lnTo>
                    <a:pt x="3715675" y="1030799"/>
                  </a:lnTo>
                </a:path>
                <a:path w="3716020" h="1175385">
                  <a:moveTo>
                    <a:pt x="0" y="750702"/>
                  </a:moveTo>
                  <a:lnTo>
                    <a:pt x="3715675" y="750702"/>
                  </a:lnTo>
                </a:path>
                <a:path w="3716020" h="1175385">
                  <a:moveTo>
                    <a:pt x="0" y="470606"/>
                  </a:moveTo>
                  <a:lnTo>
                    <a:pt x="3715675" y="470606"/>
                  </a:lnTo>
                </a:path>
                <a:path w="3716020" h="1175385">
                  <a:moveTo>
                    <a:pt x="0" y="190509"/>
                  </a:moveTo>
                  <a:lnTo>
                    <a:pt x="3715675" y="190509"/>
                  </a:lnTo>
                </a:path>
                <a:path w="3716020" h="1175385">
                  <a:moveTo>
                    <a:pt x="591132" y="1175201"/>
                  </a:moveTo>
                  <a:lnTo>
                    <a:pt x="591132" y="0"/>
                  </a:lnTo>
                </a:path>
                <a:path w="3716020" h="1175385">
                  <a:moveTo>
                    <a:pt x="1435584" y="1175201"/>
                  </a:moveTo>
                  <a:lnTo>
                    <a:pt x="1435584" y="0"/>
                  </a:lnTo>
                </a:path>
                <a:path w="3716020" h="1175385">
                  <a:moveTo>
                    <a:pt x="2280091" y="1175201"/>
                  </a:moveTo>
                  <a:lnTo>
                    <a:pt x="2280091" y="0"/>
                  </a:lnTo>
                </a:path>
                <a:path w="3716020" h="1175385">
                  <a:moveTo>
                    <a:pt x="3124542" y="1175201"/>
                  </a:moveTo>
                  <a:lnTo>
                    <a:pt x="3124542" y="0"/>
                  </a:lnTo>
                </a:path>
              </a:pathLst>
            </a:custGeom>
            <a:ln w="3175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29640" y="1728081"/>
              <a:ext cx="3716020" cy="1175385"/>
            </a:xfrm>
            <a:custGeom>
              <a:avLst/>
              <a:gdLst/>
              <a:ahLst/>
              <a:cxnLst/>
              <a:rect l="l" t="t" r="r" b="b"/>
              <a:pathLst>
                <a:path w="3716020" h="1175385">
                  <a:moveTo>
                    <a:pt x="0" y="1170875"/>
                  </a:moveTo>
                  <a:lnTo>
                    <a:pt x="3715675" y="1170875"/>
                  </a:lnTo>
                </a:path>
                <a:path w="3716020" h="1175385">
                  <a:moveTo>
                    <a:pt x="0" y="890778"/>
                  </a:moveTo>
                  <a:lnTo>
                    <a:pt x="3715675" y="890778"/>
                  </a:lnTo>
                </a:path>
                <a:path w="3716020" h="1175385">
                  <a:moveTo>
                    <a:pt x="0" y="610681"/>
                  </a:moveTo>
                  <a:lnTo>
                    <a:pt x="3715675" y="610681"/>
                  </a:lnTo>
                </a:path>
                <a:path w="3716020" h="1175385">
                  <a:moveTo>
                    <a:pt x="0" y="330585"/>
                  </a:moveTo>
                  <a:lnTo>
                    <a:pt x="3715675" y="330585"/>
                  </a:lnTo>
                </a:path>
                <a:path w="3716020" h="1175385">
                  <a:moveTo>
                    <a:pt x="0" y="50433"/>
                  </a:moveTo>
                  <a:lnTo>
                    <a:pt x="3715675" y="50433"/>
                  </a:lnTo>
                </a:path>
                <a:path w="3716020" h="1175385">
                  <a:moveTo>
                    <a:pt x="168879" y="1175201"/>
                  </a:moveTo>
                  <a:lnTo>
                    <a:pt x="168879" y="0"/>
                  </a:lnTo>
                </a:path>
                <a:path w="3716020" h="1175385">
                  <a:moveTo>
                    <a:pt x="1013385" y="1175201"/>
                  </a:moveTo>
                  <a:lnTo>
                    <a:pt x="1013385" y="0"/>
                  </a:lnTo>
                </a:path>
                <a:path w="3716020" h="1175385">
                  <a:moveTo>
                    <a:pt x="1857837" y="1175201"/>
                  </a:moveTo>
                  <a:lnTo>
                    <a:pt x="1857837" y="0"/>
                  </a:lnTo>
                </a:path>
                <a:path w="3716020" h="1175385">
                  <a:moveTo>
                    <a:pt x="2702289" y="1175201"/>
                  </a:moveTo>
                  <a:lnTo>
                    <a:pt x="2702289" y="0"/>
                  </a:lnTo>
                </a:path>
                <a:path w="3716020" h="1175385">
                  <a:moveTo>
                    <a:pt x="3546796" y="1175201"/>
                  </a:moveTo>
                  <a:lnTo>
                    <a:pt x="3546796" y="0"/>
                  </a:lnTo>
                </a:path>
              </a:pathLst>
            </a:custGeom>
            <a:ln w="585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98519" y="1781472"/>
              <a:ext cx="3378200" cy="1068705"/>
            </a:xfrm>
            <a:custGeom>
              <a:avLst/>
              <a:gdLst/>
              <a:ahLst/>
              <a:cxnLst/>
              <a:rect l="l" t="t" r="r" b="b"/>
              <a:pathLst>
                <a:path w="3378200" h="1068705">
                  <a:moveTo>
                    <a:pt x="0" y="1068364"/>
                  </a:moveTo>
                  <a:lnTo>
                    <a:pt x="168879" y="1028554"/>
                  </a:lnTo>
                  <a:lnTo>
                    <a:pt x="337813" y="966237"/>
                  </a:lnTo>
                  <a:lnTo>
                    <a:pt x="506692" y="875829"/>
                  </a:lnTo>
                  <a:lnTo>
                    <a:pt x="675572" y="754700"/>
                  </a:lnTo>
                  <a:lnTo>
                    <a:pt x="844506" y="605863"/>
                  </a:lnTo>
                  <a:lnTo>
                    <a:pt x="1013385" y="439721"/>
                  </a:lnTo>
                  <a:lnTo>
                    <a:pt x="1182265" y="273963"/>
                  </a:lnTo>
                  <a:lnTo>
                    <a:pt x="1351144" y="131314"/>
                  </a:lnTo>
                  <a:lnTo>
                    <a:pt x="1520078" y="34389"/>
                  </a:lnTo>
                  <a:lnTo>
                    <a:pt x="1688958" y="0"/>
                  </a:lnTo>
                  <a:lnTo>
                    <a:pt x="1857837" y="34389"/>
                  </a:lnTo>
                  <a:lnTo>
                    <a:pt x="2026771" y="131314"/>
                  </a:lnTo>
                  <a:lnTo>
                    <a:pt x="2195651" y="273963"/>
                  </a:lnTo>
                  <a:lnTo>
                    <a:pt x="2364530" y="439721"/>
                  </a:lnTo>
                  <a:lnTo>
                    <a:pt x="2533410" y="605863"/>
                  </a:lnTo>
                  <a:lnTo>
                    <a:pt x="2702344" y="754700"/>
                  </a:lnTo>
                  <a:lnTo>
                    <a:pt x="2871223" y="875829"/>
                  </a:lnTo>
                  <a:lnTo>
                    <a:pt x="3040103" y="966237"/>
                  </a:lnTo>
                  <a:lnTo>
                    <a:pt x="3208982" y="1028554"/>
                  </a:lnTo>
                  <a:lnTo>
                    <a:pt x="3377916" y="1068364"/>
                  </a:lnTo>
                </a:path>
              </a:pathLst>
            </a:custGeom>
            <a:ln w="23382">
              <a:solidFill>
                <a:srgbClr val="A020F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421439" y="2854660"/>
            <a:ext cx="9398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1439" y="2574563"/>
            <a:ext cx="9398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1439" y="2294467"/>
            <a:ext cx="9398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1.0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1439" y="2014370"/>
            <a:ext cx="9398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1.5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21439" y="1734218"/>
            <a:ext cx="9398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2.0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514636" y="1778515"/>
            <a:ext cx="3562350" cy="1139825"/>
          </a:xfrm>
          <a:custGeom>
            <a:avLst/>
            <a:gdLst/>
            <a:ahLst/>
            <a:cxnLst/>
            <a:rect l="l" t="t" r="r" b="b"/>
            <a:pathLst>
              <a:path w="3562350" h="1139825">
                <a:moveTo>
                  <a:pt x="0" y="1120441"/>
                </a:moveTo>
                <a:lnTo>
                  <a:pt x="15004" y="1120441"/>
                </a:lnTo>
              </a:path>
              <a:path w="3562350" h="1139825">
                <a:moveTo>
                  <a:pt x="0" y="840344"/>
                </a:moveTo>
                <a:lnTo>
                  <a:pt x="15004" y="840344"/>
                </a:lnTo>
              </a:path>
              <a:path w="3562350" h="1139825">
                <a:moveTo>
                  <a:pt x="0" y="560248"/>
                </a:moveTo>
                <a:lnTo>
                  <a:pt x="15004" y="560248"/>
                </a:lnTo>
              </a:path>
              <a:path w="3562350" h="1139825">
                <a:moveTo>
                  <a:pt x="0" y="280151"/>
                </a:moveTo>
                <a:lnTo>
                  <a:pt x="15004" y="280151"/>
                </a:lnTo>
              </a:path>
              <a:path w="3562350" h="1139825">
                <a:moveTo>
                  <a:pt x="0" y="0"/>
                </a:moveTo>
                <a:lnTo>
                  <a:pt x="15004" y="0"/>
                </a:lnTo>
              </a:path>
              <a:path w="3562350" h="1139825">
                <a:moveTo>
                  <a:pt x="183883" y="1139771"/>
                </a:moveTo>
                <a:lnTo>
                  <a:pt x="183883" y="1124767"/>
                </a:lnTo>
              </a:path>
              <a:path w="3562350" h="1139825">
                <a:moveTo>
                  <a:pt x="1028390" y="1139771"/>
                </a:moveTo>
                <a:lnTo>
                  <a:pt x="1028390" y="1124767"/>
                </a:lnTo>
              </a:path>
              <a:path w="3562350" h="1139825">
                <a:moveTo>
                  <a:pt x="1872841" y="1139771"/>
                </a:moveTo>
                <a:lnTo>
                  <a:pt x="1872841" y="1124767"/>
                </a:lnTo>
              </a:path>
              <a:path w="3562350" h="1139825">
                <a:moveTo>
                  <a:pt x="2717293" y="1139771"/>
                </a:moveTo>
                <a:lnTo>
                  <a:pt x="2717293" y="1124767"/>
                </a:lnTo>
              </a:path>
              <a:path w="3562350" h="1139825">
                <a:moveTo>
                  <a:pt x="3561800" y="1139771"/>
                </a:moveTo>
                <a:lnTo>
                  <a:pt x="3561800" y="1124767"/>
                </a:lnTo>
              </a:path>
            </a:pathLst>
          </a:custGeom>
          <a:ln w="5859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37850" y="2903670"/>
            <a:ext cx="12192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45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1482356" y="2903670"/>
            <a:ext cx="12192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0.25</a:t>
            </a:r>
            <a:endParaRPr sz="35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171314" y="2903670"/>
            <a:ext cx="12192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0.75</a:t>
            </a:r>
            <a:endParaRPr sz="35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015766" y="2903670"/>
            <a:ext cx="121920" cy="8509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1.00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326808" y="2903670"/>
            <a:ext cx="121920" cy="1562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0.50</a:t>
            </a:r>
            <a:endParaRPr sz="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</a:pPr>
            <a:r>
              <a:rPr sz="450" spc="10" dirty="0">
                <a:latin typeface="Arial"/>
                <a:cs typeface="Arial"/>
              </a:rPr>
              <a:t>p</a:t>
            </a:r>
            <a:endParaRPr sz="4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38653" y="2242278"/>
            <a:ext cx="92710" cy="147320"/>
          </a:xfrm>
          <a:prstGeom prst="rect">
            <a:avLst/>
          </a:prstGeom>
        </p:spPr>
        <p:txBody>
          <a:bodyPr vert="vert270" wrap="square" lIns="0" tIns="101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z="450" spc="-10" dirty="0">
                <a:latin typeface="Arial"/>
                <a:cs typeface="Arial"/>
              </a:rPr>
              <a:t>prior</a:t>
            </a:r>
            <a:endParaRPr sz="4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Let’s</a:t>
            </a:r>
            <a:r>
              <a:rPr spc="5" dirty="0"/>
              <a:t> </a:t>
            </a:r>
            <a:r>
              <a:rPr spc="-10" dirty="0"/>
              <a:t>look</a:t>
            </a:r>
            <a:r>
              <a:rPr spc="15" dirty="0"/>
              <a:t> </a:t>
            </a:r>
            <a:r>
              <a:rPr dirty="0"/>
              <a:t>at</a:t>
            </a:r>
            <a:r>
              <a:rPr spc="15" dirty="0"/>
              <a:t> </a:t>
            </a:r>
            <a:r>
              <a:rPr spc="-60" dirty="0"/>
              <a:t>some</a:t>
            </a:r>
            <a:r>
              <a:rPr spc="10" dirty="0"/>
              <a:t> </a:t>
            </a:r>
            <a:r>
              <a:rPr spc="-20" dirty="0"/>
              <a:t>data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2617533"/>
            <a:ext cx="3964304" cy="401320"/>
          </a:xfrm>
          <a:custGeom>
            <a:avLst/>
            <a:gdLst/>
            <a:ahLst/>
            <a:cxnLst/>
            <a:rect l="l" t="t" r="r" b="b"/>
            <a:pathLst>
              <a:path w="3964304" h="401319">
                <a:moveTo>
                  <a:pt x="3963911" y="0"/>
                </a:moveTo>
                <a:lnTo>
                  <a:pt x="0" y="0"/>
                </a:lnTo>
                <a:lnTo>
                  <a:pt x="0" y="400799"/>
                </a:lnTo>
                <a:lnTo>
                  <a:pt x="3963911" y="400799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0791" y="542098"/>
            <a:ext cx="3764915" cy="24479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397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They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won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their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first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game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(against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Queen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Mary’s)!</a:t>
            </a:r>
            <a:endParaRPr sz="1100">
              <a:latin typeface="Tahoma"/>
              <a:cs typeface="Tahoma"/>
            </a:endParaRPr>
          </a:p>
          <a:p>
            <a:pPr marL="19050" marR="5080" indent="-6985">
              <a:lnSpc>
                <a:spcPct val="169400"/>
              </a:lnSpc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would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like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Pr</a:t>
            </a:r>
            <a:r>
              <a:rPr sz="1100" i="1" spc="-19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-55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W</a:t>
            </a:r>
            <a:r>
              <a:rPr sz="1100" i="1" spc="-13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but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can’t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estimate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directly.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So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instead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work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out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likelihood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Pr</a:t>
            </a:r>
            <a:r>
              <a:rPr sz="1100" i="1" spc="-19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W</a:t>
            </a:r>
            <a:r>
              <a:rPr sz="1100" i="1" spc="-13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20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120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4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-19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).</a:t>
            </a:r>
            <a:endParaRPr sz="1100">
              <a:latin typeface="Tahoma"/>
              <a:cs typeface="Tahoma"/>
            </a:endParaRPr>
          </a:p>
          <a:p>
            <a:pPr marL="1520190">
              <a:lnSpc>
                <a:spcPct val="100000"/>
              </a:lnSpc>
              <a:spcBef>
                <a:spcPts val="1335"/>
              </a:spcBef>
            </a:pP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Pr</a:t>
            </a:r>
            <a:r>
              <a:rPr sz="1100" i="1" spc="-19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w</a:t>
            </a:r>
            <a:r>
              <a:rPr sz="1100" i="1" spc="-25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2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0)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endParaRPr sz="1100">
              <a:latin typeface="Tahoma"/>
              <a:cs typeface="Tahoma"/>
            </a:endParaRPr>
          </a:p>
          <a:p>
            <a:pPr marL="1466215">
              <a:lnSpc>
                <a:spcPct val="100000"/>
              </a:lnSpc>
              <a:spcBef>
                <a:spcPts val="1330"/>
              </a:spcBef>
            </a:pP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Pr</a:t>
            </a:r>
            <a:r>
              <a:rPr sz="1100" i="1" spc="-19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w</a:t>
            </a:r>
            <a:r>
              <a:rPr sz="1100" i="1" spc="-25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4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65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1)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endParaRPr sz="1100">
              <a:latin typeface="Tahoma"/>
              <a:cs typeface="Tahoma"/>
            </a:endParaRPr>
          </a:p>
          <a:p>
            <a:pPr marL="13970" marR="1297305" indent="1452245">
              <a:lnSpc>
                <a:spcPct val="167100"/>
              </a:lnSpc>
            </a:pP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Pr</a:t>
            </a:r>
            <a:r>
              <a:rPr sz="1100" i="1" spc="-19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w</a:t>
            </a:r>
            <a:r>
              <a:rPr sz="1100" i="1" spc="-25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4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65" dirty="0">
                <a:solidFill>
                  <a:srgbClr val="22373A"/>
                </a:solidFill>
                <a:latin typeface="Verdana"/>
                <a:cs typeface="Verdana"/>
              </a:rPr>
              <a:t>.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2)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=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code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quite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simple:</a:t>
            </a:r>
            <a:endParaRPr sz="1100">
              <a:latin typeface="Tahoma"/>
              <a:cs typeface="Tahoma"/>
            </a:endParaRPr>
          </a:p>
          <a:p>
            <a:pPr marL="19050">
              <a:lnSpc>
                <a:spcPct val="100000"/>
              </a:lnSpc>
              <a:spcBef>
                <a:spcPts val="70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175" dirty="0">
                <a:latin typeface="Palatino Linotype"/>
                <a:cs typeface="Palatino Linotype"/>
              </a:rPr>
              <a:t>%&gt;%</a:t>
            </a:r>
            <a:r>
              <a:rPr sz="1100" spc="160" dirty="0">
                <a:latin typeface="Palatino Linotype"/>
                <a:cs typeface="Palatino Linotype"/>
              </a:rPr>
              <a:t> </a:t>
            </a:r>
            <a:r>
              <a:rPr sz="1100" spc="-10" dirty="0">
                <a:latin typeface="Palatino Linotype"/>
                <a:cs typeface="Palatino Linotype"/>
              </a:rPr>
              <a:t>mutate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endParaRPr sz="1100">
              <a:latin typeface="Palatino Linotype"/>
              <a:cs typeface="Palatino Linotype"/>
            </a:endParaRPr>
          </a:p>
          <a:p>
            <a:pPr marL="309880">
              <a:lnSpc>
                <a:spcPct val="100000"/>
              </a:lnSpc>
              <a:spcBef>
                <a:spcPts val="235"/>
              </a:spcBef>
              <a:tabLst>
                <a:tab pos="746125" algn="l"/>
              </a:tabLst>
            </a:pPr>
            <a:r>
              <a:rPr sz="1100" spc="130" dirty="0">
                <a:solidFill>
                  <a:srgbClr val="C4A000"/>
                </a:solidFill>
                <a:latin typeface="Palatino Linotype"/>
                <a:cs typeface="Palatino Linotype"/>
              </a:rPr>
              <a:t>l1</a:t>
            </a:r>
            <a:r>
              <a:rPr sz="1100" spc="30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	</a:t>
            </a:r>
            <a:r>
              <a:rPr sz="1100" dirty="0">
                <a:latin typeface="Palatino Linotype"/>
                <a:cs typeface="Palatino Linotype"/>
              </a:rPr>
              <a:t>dbinom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dirty="0">
                <a:solidFill>
                  <a:srgbClr val="0000CE"/>
                </a:solidFill>
                <a:latin typeface="Palatino Linotype"/>
                <a:cs typeface="Palatino Linotype"/>
              </a:rPr>
              <a:t>1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3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0000CE"/>
                </a:solidFill>
                <a:latin typeface="Palatino Linotype"/>
                <a:cs typeface="Palatino Linotype"/>
              </a:rPr>
              <a:t>1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3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05" dirty="0">
                <a:solidFill>
                  <a:srgbClr val="22373A"/>
                </a:solidFill>
                <a:latin typeface="Palatino Linotype"/>
                <a:cs typeface="Palatino Linotype"/>
              </a:rPr>
              <a:t>p))</a:t>
            </a:r>
            <a:r>
              <a:rPr sz="1100" spc="33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90" dirty="0">
                <a:solidFill>
                  <a:srgbClr val="8E5902"/>
                </a:solidFill>
                <a:latin typeface="Palatino Linotype"/>
                <a:cs typeface="Palatino Linotype"/>
              </a:rPr>
              <a:t>-</a:t>
            </a:r>
            <a:r>
              <a:rPr sz="1100" spc="135" dirty="0">
                <a:solidFill>
                  <a:srgbClr val="8E5902"/>
                </a:solidFill>
                <a:latin typeface="Palatino Linotype"/>
                <a:cs typeface="Palatino Linotype"/>
              </a:rPr>
              <a:t>&gt;</a:t>
            </a:r>
            <a:r>
              <a:rPr sz="1100" spc="33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46</a:t>
            </a:r>
          </a:p>
        </p:txBody>
      </p:sp>
    </p:spTree>
  </p:cSld>
  <p:clrMapOvr>
    <a:masterClrMapping/>
  </p:clrMapOvr>
  <p:transition>
    <p:cut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1796414" cy="5734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Let’s</a:t>
            </a:r>
            <a:r>
              <a:rPr sz="1200" b="1" spc="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look</a:t>
            </a:r>
            <a:r>
              <a:rPr sz="1200" b="1" spc="1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at</a:t>
            </a:r>
            <a:r>
              <a:rPr sz="1200" b="1" spc="1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60" dirty="0">
                <a:solidFill>
                  <a:srgbClr val="F9F9F9"/>
                </a:solidFill>
                <a:latin typeface="Arial"/>
                <a:cs typeface="Arial"/>
              </a:rPr>
              <a:t>some</a:t>
            </a:r>
            <a:r>
              <a:rPr sz="1200" b="1" spc="1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20" dirty="0">
                <a:solidFill>
                  <a:srgbClr val="F9F9F9"/>
                </a:solidFill>
                <a:latin typeface="Arial"/>
                <a:cs typeface="Arial"/>
              </a:rPr>
              <a:t>dataK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50">
              <a:latin typeface="Arial"/>
              <a:cs typeface="Arial"/>
            </a:endParaRPr>
          </a:p>
          <a:p>
            <a:pPr marL="236854">
              <a:lnSpc>
                <a:spcPct val="100000"/>
              </a:lnSpc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</a:t>
            </a:r>
            <a:r>
              <a:rPr sz="1100" spc="33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95" dirty="0">
                <a:solidFill>
                  <a:srgbClr val="22373A"/>
                </a:solidFill>
                <a:latin typeface="Palatino Linotype"/>
                <a:cs typeface="Palatino Linotype"/>
              </a:rPr>
              <a:t>A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35" dirty="0">
                <a:solidFill>
                  <a:srgbClr val="22373A"/>
                </a:solidFill>
                <a:latin typeface="Palatino Linotype"/>
                <a:cs typeface="Palatino Linotype"/>
              </a:rPr>
              <a:t>tibble:</a:t>
            </a:r>
            <a:r>
              <a:rPr sz="1100" spc="33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21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x</a:t>
            </a:r>
            <a:r>
              <a:rPr sz="1100" spc="33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3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47</a:t>
            </a: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328244" y="666017"/>
          <a:ext cx="1809750" cy="2357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3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92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113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p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6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prior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10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l1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327025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5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0.0876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217804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0.05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0.159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0.05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327025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3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0.270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217804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4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0.431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327025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5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0.2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0.648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0.2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217804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6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0.25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0.913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0.25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327025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7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0.3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1.21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0.3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217804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8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0.35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1.51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0.35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327025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9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1.76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113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290830" algn="l"/>
                        </a:tabLst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10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1.93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347294" y="3030155"/>
            <a:ext cx="1917064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295" dirty="0">
                <a:solidFill>
                  <a:srgbClr val="22373A"/>
                </a:solidFill>
                <a:latin typeface="Palatino Linotype"/>
                <a:cs typeface="Palatino Linotype"/>
              </a:rPr>
              <a:t>...</a:t>
            </a:r>
            <a:r>
              <a:rPr sz="11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with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11</a:t>
            </a:r>
            <a:r>
              <a:rPr sz="11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Palatino Linotype"/>
                <a:cs typeface="Palatino Linotype"/>
              </a:rPr>
              <a:t>more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Palatino Linotype"/>
                <a:cs typeface="Palatino Linotype"/>
              </a:rPr>
              <a:t>rows</a:t>
            </a:r>
            <a:endParaRPr sz="1100">
              <a:latin typeface="Palatino Linotype"/>
              <a:cs typeface="Palatino Linotype"/>
            </a:endParaRPr>
          </a:p>
        </p:txBody>
      </p:sp>
    </p:spTree>
  </p:cSld>
  <p:clrMapOvr>
    <a:masterClrMapping/>
  </p:clrMapOvr>
  <p:transition>
    <p:cut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157607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Plotting</a:t>
            </a:r>
            <a:r>
              <a:rPr sz="1200" b="1" spc="2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the</a:t>
            </a:r>
            <a:r>
              <a:rPr sz="1200" b="1" spc="2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40" dirty="0">
                <a:solidFill>
                  <a:srgbClr val="F9F9F9"/>
                </a:solidFill>
                <a:latin typeface="Arial"/>
                <a:cs typeface="Arial"/>
              </a:rPr>
              <a:t>likelihood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423106"/>
            <a:ext cx="3888740" cy="2691130"/>
            <a:chOff x="359994" y="423106"/>
            <a:chExt cx="3888740" cy="2691130"/>
          </a:xfrm>
        </p:grpSpPr>
        <p:sp>
          <p:nvSpPr>
            <p:cNvPr id="5" name="object 5"/>
            <p:cNvSpPr/>
            <p:nvPr/>
          </p:nvSpPr>
          <p:spPr>
            <a:xfrm>
              <a:off x="359994" y="423667"/>
              <a:ext cx="3888104" cy="2690495"/>
            </a:xfrm>
            <a:custGeom>
              <a:avLst/>
              <a:gdLst/>
              <a:ahLst/>
              <a:cxnLst/>
              <a:rect l="l" t="t" r="r" b="b"/>
              <a:pathLst>
                <a:path w="3888104" h="2690495">
                  <a:moveTo>
                    <a:pt x="3888000" y="0"/>
                  </a:moveTo>
                  <a:lnTo>
                    <a:pt x="0" y="0"/>
                  </a:lnTo>
                  <a:lnTo>
                    <a:pt x="0" y="2690017"/>
                  </a:lnTo>
                  <a:lnTo>
                    <a:pt x="3888000" y="2690017"/>
                  </a:lnTo>
                  <a:lnTo>
                    <a:pt x="388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50473" y="426281"/>
              <a:ext cx="3695065" cy="2541270"/>
            </a:xfrm>
            <a:custGeom>
              <a:avLst/>
              <a:gdLst/>
              <a:ahLst/>
              <a:cxnLst/>
              <a:rect l="l" t="t" r="r" b="b"/>
              <a:pathLst>
                <a:path w="3695065" h="2541270">
                  <a:moveTo>
                    <a:pt x="0" y="2135895"/>
                  </a:moveTo>
                  <a:lnTo>
                    <a:pt x="3694907" y="2135895"/>
                  </a:lnTo>
                </a:path>
                <a:path w="3695065" h="2541270">
                  <a:moveTo>
                    <a:pt x="0" y="1556888"/>
                  </a:moveTo>
                  <a:lnTo>
                    <a:pt x="3694907" y="1556888"/>
                  </a:lnTo>
                </a:path>
                <a:path w="3695065" h="2541270">
                  <a:moveTo>
                    <a:pt x="0" y="977881"/>
                  </a:moveTo>
                  <a:lnTo>
                    <a:pt x="3694907" y="977881"/>
                  </a:lnTo>
                </a:path>
                <a:path w="3695065" h="2541270">
                  <a:moveTo>
                    <a:pt x="0" y="398874"/>
                  </a:moveTo>
                  <a:lnTo>
                    <a:pt x="3694907" y="398874"/>
                  </a:lnTo>
                </a:path>
                <a:path w="3695065" h="2541270">
                  <a:moveTo>
                    <a:pt x="587828" y="2540868"/>
                  </a:moveTo>
                  <a:lnTo>
                    <a:pt x="587828" y="0"/>
                  </a:lnTo>
                </a:path>
                <a:path w="3695065" h="2541270">
                  <a:moveTo>
                    <a:pt x="1427560" y="2540868"/>
                  </a:moveTo>
                  <a:lnTo>
                    <a:pt x="1427560" y="0"/>
                  </a:lnTo>
                </a:path>
                <a:path w="3695065" h="2541270">
                  <a:moveTo>
                    <a:pt x="2267346" y="2540868"/>
                  </a:moveTo>
                  <a:lnTo>
                    <a:pt x="2267346" y="0"/>
                  </a:lnTo>
                </a:path>
                <a:path w="3695065" h="2541270">
                  <a:moveTo>
                    <a:pt x="3107078" y="2540868"/>
                  </a:moveTo>
                  <a:lnTo>
                    <a:pt x="3107078" y="0"/>
                  </a:lnTo>
                </a:path>
              </a:pathLst>
            </a:custGeom>
            <a:ln w="3175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50473" y="426281"/>
              <a:ext cx="3695065" cy="2541270"/>
            </a:xfrm>
            <a:custGeom>
              <a:avLst/>
              <a:gdLst/>
              <a:ahLst/>
              <a:cxnLst/>
              <a:rect l="l" t="t" r="r" b="b"/>
              <a:pathLst>
                <a:path w="3695065" h="2541270">
                  <a:moveTo>
                    <a:pt x="0" y="2425371"/>
                  </a:moveTo>
                  <a:lnTo>
                    <a:pt x="3694907" y="2425371"/>
                  </a:lnTo>
                </a:path>
                <a:path w="3695065" h="2541270">
                  <a:moveTo>
                    <a:pt x="0" y="1846364"/>
                  </a:moveTo>
                  <a:lnTo>
                    <a:pt x="3694907" y="1846364"/>
                  </a:lnTo>
                </a:path>
                <a:path w="3695065" h="2541270">
                  <a:moveTo>
                    <a:pt x="0" y="1267357"/>
                  </a:moveTo>
                  <a:lnTo>
                    <a:pt x="3694907" y="1267357"/>
                  </a:lnTo>
                </a:path>
                <a:path w="3695065" h="2541270">
                  <a:moveTo>
                    <a:pt x="0" y="688350"/>
                  </a:moveTo>
                  <a:lnTo>
                    <a:pt x="3694907" y="688350"/>
                  </a:lnTo>
                </a:path>
                <a:path w="3695065" h="2541270">
                  <a:moveTo>
                    <a:pt x="0" y="109343"/>
                  </a:moveTo>
                  <a:lnTo>
                    <a:pt x="3694907" y="109343"/>
                  </a:lnTo>
                </a:path>
                <a:path w="3695065" h="2541270">
                  <a:moveTo>
                    <a:pt x="167935" y="2540868"/>
                  </a:moveTo>
                  <a:lnTo>
                    <a:pt x="167935" y="0"/>
                  </a:lnTo>
                </a:path>
                <a:path w="3695065" h="2541270">
                  <a:moveTo>
                    <a:pt x="1007721" y="2540868"/>
                  </a:moveTo>
                  <a:lnTo>
                    <a:pt x="1007721" y="0"/>
                  </a:lnTo>
                </a:path>
                <a:path w="3695065" h="2541270">
                  <a:moveTo>
                    <a:pt x="1847453" y="2540868"/>
                  </a:moveTo>
                  <a:lnTo>
                    <a:pt x="1847453" y="0"/>
                  </a:lnTo>
                </a:path>
                <a:path w="3695065" h="2541270">
                  <a:moveTo>
                    <a:pt x="2687185" y="2540868"/>
                  </a:moveTo>
                  <a:lnTo>
                    <a:pt x="2687185" y="0"/>
                  </a:lnTo>
                </a:path>
                <a:path w="3695065" h="2541270">
                  <a:moveTo>
                    <a:pt x="3526972" y="2540868"/>
                  </a:moveTo>
                  <a:lnTo>
                    <a:pt x="3526972" y="0"/>
                  </a:lnTo>
                </a:path>
              </a:pathLst>
            </a:custGeom>
            <a:ln w="5826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18409" y="541777"/>
              <a:ext cx="3359150" cy="2208530"/>
            </a:xfrm>
            <a:custGeom>
              <a:avLst/>
              <a:gdLst/>
              <a:ahLst/>
              <a:cxnLst/>
              <a:rect l="l" t="t" r="r" b="b"/>
              <a:pathLst>
                <a:path w="3359150" h="2208530">
                  <a:moveTo>
                    <a:pt x="0" y="2208373"/>
                  </a:moveTo>
                  <a:lnTo>
                    <a:pt x="167935" y="2126093"/>
                  </a:lnTo>
                  <a:lnTo>
                    <a:pt x="335925" y="1997256"/>
                  </a:lnTo>
                  <a:lnTo>
                    <a:pt x="503860" y="1810316"/>
                  </a:lnTo>
                  <a:lnTo>
                    <a:pt x="671796" y="1559992"/>
                  </a:lnTo>
                  <a:lnTo>
                    <a:pt x="839786" y="1252328"/>
                  </a:lnTo>
                  <a:lnTo>
                    <a:pt x="1007721" y="908888"/>
                  </a:lnTo>
                  <a:lnTo>
                    <a:pt x="1175657" y="566264"/>
                  </a:lnTo>
                  <a:lnTo>
                    <a:pt x="1343592" y="271397"/>
                  </a:lnTo>
                  <a:lnTo>
                    <a:pt x="1511582" y="71062"/>
                  </a:lnTo>
                  <a:lnTo>
                    <a:pt x="1679518" y="0"/>
                  </a:lnTo>
                  <a:lnTo>
                    <a:pt x="1847453" y="71062"/>
                  </a:lnTo>
                  <a:lnTo>
                    <a:pt x="2015443" y="271397"/>
                  </a:lnTo>
                  <a:lnTo>
                    <a:pt x="2183379" y="566264"/>
                  </a:lnTo>
                  <a:lnTo>
                    <a:pt x="2351314" y="908888"/>
                  </a:lnTo>
                  <a:lnTo>
                    <a:pt x="2519250" y="1252328"/>
                  </a:lnTo>
                  <a:lnTo>
                    <a:pt x="2687240" y="1559992"/>
                  </a:lnTo>
                  <a:lnTo>
                    <a:pt x="2855175" y="1810316"/>
                  </a:lnTo>
                  <a:lnTo>
                    <a:pt x="3023111" y="1997256"/>
                  </a:lnTo>
                  <a:lnTo>
                    <a:pt x="3191046" y="2126093"/>
                  </a:lnTo>
                  <a:lnTo>
                    <a:pt x="3359036" y="2208373"/>
                  </a:lnTo>
                </a:path>
              </a:pathLst>
            </a:custGeom>
            <a:ln w="23251">
              <a:solidFill>
                <a:srgbClr val="A020F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18409" y="1693638"/>
              <a:ext cx="3359150" cy="1158240"/>
            </a:xfrm>
            <a:custGeom>
              <a:avLst/>
              <a:gdLst/>
              <a:ahLst/>
              <a:cxnLst/>
              <a:rect l="l" t="t" r="r" b="b"/>
              <a:pathLst>
                <a:path w="3359150" h="1158239">
                  <a:moveTo>
                    <a:pt x="0" y="1158014"/>
                  </a:moveTo>
                  <a:lnTo>
                    <a:pt x="167935" y="1100129"/>
                  </a:lnTo>
                  <a:lnTo>
                    <a:pt x="335925" y="1042191"/>
                  </a:lnTo>
                  <a:lnTo>
                    <a:pt x="503860" y="984306"/>
                  </a:lnTo>
                  <a:lnTo>
                    <a:pt x="671796" y="926422"/>
                  </a:lnTo>
                  <a:lnTo>
                    <a:pt x="839786" y="868537"/>
                  </a:lnTo>
                  <a:lnTo>
                    <a:pt x="1007721" y="810599"/>
                  </a:lnTo>
                  <a:lnTo>
                    <a:pt x="1175657" y="752714"/>
                  </a:lnTo>
                  <a:lnTo>
                    <a:pt x="1343592" y="694830"/>
                  </a:lnTo>
                  <a:lnTo>
                    <a:pt x="1511582" y="636891"/>
                  </a:lnTo>
                  <a:lnTo>
                    <a:pt x="1679518" y="579007"/>
                  </a:lnTo>
                  <a:lnTo>
                    <a:pt x="1847453" y="521122"/>
                  </a:lnTo>
                  <a:lnTo>
                    <a:pt x="2015443" y="463238"/>
                  </a:lnTo>
                  <a:lnTo>
                    <a:pt x="2183379" y="405299"/>
                  </a:lnTo>
                  <a:lnTo>
                    <a:pt x="2351314" y="347415"/>
                  </a:lnTo>
                  <a:lnTo>
                    <a:pt x="2519250" y="289530"/>
                  </a:lnTo>
                  <a:lnTo>
                    <a:pt x="2687240" y="231591"/>
                  </a:lnTo>
                  <a:lnTo>
                    <a:pt x="2855175" y="173707"/>
                  </a:lnTo>
                  <a:lnTo>
                    <a:pt x="3023111" y="115823"/>
                  </a:lnTo>
                  <a:lnTo>
                    <a:pt x="3191046" y="57884"/>
                  </a:lnTo>
                  <a:lnTo>
                    <a:pt x="3359036" y="0"/>
                  </a:lnTo>
                </a:path>
              </a:pathLst>
            </a:custGeom>
            <a:ln w="23251">
              <a:solidFill>
                <a:srgbClr val="FFA5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50473" y="426281"/>
              <a:ext cx="3695065" cy="2541270"/>
            </a:xfrm>
            <a:custGeom>
              <a:avLst/>
              <a:gdLst/>
              <a:ahLst/>
              <a:cxnLst/>
              <a:rect l="l" t="t" r="r" b="b"/>
              <a:pathLst>
                <a:path w="3695065" h="2541270">
                  <a:moveTo>
                    <a:pt x="0" y="2540868"/>
                  </a:moveTo>
                  <a:lnTo>
                    <a:pt x="3694907" y="2540868"/>
                  </a:lnTo>
                  <a:lnTo>
                    <a:pt x="3694907" y="0"/>
                  </a:lnTo>
                  <a:lnTo>
                    <a:pt x="0" y="0"/>
                  </a:lnTo>
                  <a:lnTo>
                    <a:pt x="0" y="2540868"/>
                  </a:lnTo>
                  <a:close/>
                </a:path>
              </a:pathLst>
            </a:custGeom>
            <a:ln w="5826">
              <a:solidFill>
                <a:srgbClr val="33333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442806" y="2807533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42806" y="2228525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42806" y="1649518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1.0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2806" y="1070511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1.5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2806" y="491558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2.0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535553" y="535624"/>
            <a:ext cx="3542029" cy="2446655"/>
          </a:xfrm>
          <a:custGeom>
            <a:avLst/>
            <a:gdLst/>
            <a:ahLst/>
            <a:cxnLst/>
            <a:rect l="l" t="t" r="r" b="b"/>
            <a:pathLst>
              <a:path w="3542029" h="2446655">
                <a:moveTo>
                  <a:pt x="0" y="2316028"/>
                </a:moveTo>
                <a:lnTo>
                  <a:pt x="14920" y="2316028"/>
                </a:lnTo>
              </a:path>
              <a:path w="3542029" h="2446655">
                <a:moveTo>
                  <a:pt x="0" y="1737021"/>
                </a:moveTo>
                <a:lnTo>
                  <a:pt x="14920" y="1737021"/>
                </a:lnTo>
              </a:path>
              <a:path w="3542029" h="2446655">
                <a:moveTo>
                  <a:pt x="0" y="1158014"/>
                </a:moveTo>
                <a:lnTo>
                  <a:pt x="14920" y="1158014"/>
                </a:lnTo>
              </a:path>
              <a:path w="3542029" h="2446655">
                <a:moveTo>
                  <a:pt x="0" y="579007"/>
                </a:moveTo>
                <a:lnTo>
                  <a:pt x="14920" y="579007"/>
                </a:lnTo>
              </a:path>
              <a:path w="3542029" h="2446655">
                <a:moveTo>
                  <a:pt x="0" y="0"/>
                </a:moveTo>
                <a:lnTo>
                  <a:pt x="14920" y="0"/>
                </a:lnTo>
              </a:path>
              <a:path w="3542029" h="2446655">
                <a:moveTo>
                  <a:pt x="182855" y="2446445"/>
                </a:moveTo>
                <a:lnTo>
                  <a:pt x="182855" y="2431525"/>
                </a:lnTo>
              </a:path>
              <a:path w="3542029" h="2446655">
                <a:moveTo>
                  <a:pt x="1022642" y="2446445"/>
                </a:moveTo>
                <a:lnTo>
                  <a:pt x="1022642" y="2431525"/>
                </a:lnTo>
              </a:path>
              <a:path w="3542029" h="2446655">
                <a:moveTo>
                  <a:pt x="1862374" y="2446445"/>
                </a:moveTo>
                <a:lnTo>
                  <a:pt x="1862374" y="2431525"/>
                </a:lnTo>
              </a:path>
              <a:path w="3542029" h="2446655">
                <a:moveTo>
                  <a:pt x="2702106" y="2446445"/>
                </a:moveTo>
                <a:lnTo>
                  <a:pt x="2702106" y="2431525"/>
                </a:lnTo>
              </a:path>
              <a:path w="3542029" h="2446655">
                <a:moveTo>
                  <a:pt x="3541892" y="2446445"/>
                </a:moveTo>
                <a:lnTo>
                  <a:pt x="3541892" y="2431525"/>
                </a:lnTo>
              </a:path>
            </a:pathLst>
          </a:custGeom>
          <a:ln w="582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58007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3" name="object 2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48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1497793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0.25</a:t>
            </a:r>
            <a:endParaRPr sz="35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177312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0.75</a:t>
            </a:r>
            <a:endParaRPr sz="35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017043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1.00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337525" y="2967463"/>
            <a:ext cx="121285" cy="1555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0.50</a:t>
            </a:r>
            <a:endParaRPr sz="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0"/>
              </a:spcBef>
            </a:pPr>
            <a:r>
              <a:rPr sz="450" spc="10" dirty="0">
                <a:latin typeface="Arial"/>
                <a:cs typeface="Arial"/>
              </a:rPr>
              <a:t>p</a:t>
            </a:r>
            <a:endParaRPr sz="4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60482" y="1444236"/>
            <a:ext cx="92710" cy="505459"/>
          </a:xfrm>
          <a:prstGeom prst="rect">
            <a:avLst/>
          </a:prstGeom>
        </p:spPr>
        <p:txBody>
          <a:bodyPr vert="vert270" wrap="square" lIns="0" tIns="9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sz="450" dirty="0">
                <a:latin typeface="Arial"/>
                <a:cs typeface="Arial"/>
              </a:rPr>
              <a:t>probability</a:t>
            </a:r>
            <a:r>
              <a:rPr sz="450" spc="85" dirty="0">
                <a:latin typeface="Arial"/>
                <a:cs typeface="Arial"/>
              </a:rPr>
              <a:t> </a:t>
            </a:r>
            <a:r>
              <a:rPr sz="450" spc="-10" dirty="0">
                <a:latin typeface="Arial"/>
                <a:cs typeface="Arial"/>
              </a:rPr>
              <a:t>density</a:t>
            </a:r>
            <a:endParaRPr sz="4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35" dirty="0"/>
              <a:t>Computing</a:t>
            </a:r>
            <a:r>
              <a:rPr spc="30" dirty="0"/>
              <a:t> </a:t>
            </a:r>
            <a:r>
              <a:rPr dirty="0"/>
              <a:t>the</a:t>
            </a:r>
            <a:r>
              <a:rPr spc="30" dirty="0"/>
              <a:t> </a:t>
            </a:r>
            <a:r>
              <a:rPr spc="-40" dirty="0"/>
              <a:t>posterior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1858378"/>
            <a:ext cx="3964304" cy="598805"/>
          </a:xfrm>
          <a:custGeom>
            <a:avLst/>
            <a:gdLst/>
            <a:ahLst/>
            <a:cxnLst/>
            <a:rect l="l" t="t" r="r" b="b"/>
            <a:pathLst>
              <a:path w="3964304" h="598805">
                <a:moveTo>
                  <a:pt x="3963911" y="0"/>
                </a:moveTo>
                <a:lnTo>
                  <a:pt x="0" y="0"/>
                </a:lnTo>
                <a:lnTo>
                  <a:pt x="0" y="598690"/>
                </a:lnTo>
                <a:lnTo>
                  <a:pt x="3963911" y="598690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0791" y="1071725"/>
            <a:ext cx="3940175" cy="13576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050" marR="66675" indent="-6985">
              <a:lnSpc>
                <a:spcPct val="118000"/>
              </a:lnSpc>
              <a:spcBef>
                <a:spcPts val="10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can’t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just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likelihood,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Pr</a:t>
            </a:r>
            <a:r>
              <a:rPr sz="1100" i="1" spc="-19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w</a:t>
            </a:r>
            <a:r>
              <a:rPr sz="1100" i="1" spc="-25" dirty="0">
                <a:solidFill>
                  <a:srgbClr val="22373A"/>
                </a:solidFill>
                <a:latin typeface="Meiryo"/>
                <a:cs typeface="Meiryo"/>
              </a:rPr>
              <a:t>|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-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-19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),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wouldn’t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make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much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sense.</a:t>
            </a:r>
            <a:r>
              <a:rPr sz="1100" spc="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-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think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why?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We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Bayes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Theorem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combine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likelihood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with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prior:</a:t>
            </a:r>
            <a:endParaRPr sz="1100">
              <a:latin typeface="Tahoma"/>
              <a:cs typeface="Tahoma"/>
            </a:endParaRPr>
          </a:p>
          <a:p>
            <a:pPr marL="19050">
              <a:lnSpc>
                <a:spcPct val="100000"/>
              </a:lnSpc>
              <a:spcBef>
                <a:spcPts val="70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175" dirty="0">
                <a:latin typeface="Palatino Linotype"/>
                <a:cs typeface="Palatino Linotype"/>
              </a:rPr>
              <a:t>%&gt;%</a:t>
            </a:r>
            <a:r>
              <a:rPr sz="1100" spc="160" dirty="0">
                <a:latin typeface="Palatino Linotype"/>
                <a:cs typeface="Palatino Linotype"/>
              </a:rPr>
              <a:t> </a:t>
            </a:r>
            <a:r>
              <a:rPr sz="1100" spc="-10" dirty="0">
                <a:latin typeface="Palatino Linotype"/>
                <a:cs typeface="Palatino Linotype"/>
              </a:rPr>
              <a:t>mutate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endParaRPr sz="1100">
              <a:latin typeface="Palatino Linotype"/>
              <a:cs typeface="Palatino Linotype"/>
            </a:endParaRPr>
          </a:p>
          <a:p>
            <a:pPr marL="309880">
              <a:lnSpc>
                <a:spcPct val="100000"/>
              </a:lnSpc>
              <a:spcBef>
                <a:spcPts val="235"/>
              </a:spcBef>
            </a:pP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post1</a:t>
            </a:r>
            <a:r>
              <a:rPr sz="1100" spc="35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6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75" dirty="0">
                <a:solidFill>
                  <a:srgbClr val="22373A"/>
                </a:solidFill>
                <a:latin typeface="Palatino Linotype"/>
                <a:cs typeface="Palatino Linotype"/>
              </a:rPr>
              <a:t>prior</a:t>
            </a:r>
            <a:r>
              <a:rPr sz="1100" spc="35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40" dirty="0">
                <a:latin typeface="Palatino Linotype"/>
                <a:cs typeface="Palatino Linotype"/>
              </a:rPr>
              <a:t>*</a:t>
            </a:r>
            <a:r>
              <a:rPr sz="1100" spc="360" dirty="0">
                <a:latin typeface="Palatino Linotype"/>
                <a:cs typeface="Palatino Linotype"/>
              </a:rPr>
              <a:t> </a:t>
            </a:r>
            <a:r>
              <a:rPr sz="1100" spc="165" dirty="0">
                <a:solidFill>
                  <a:srgbClr val="22373A"/>
                </a:solidFill>
                <a:latin typeface="Palatino Linotype"/>
                <a:cs typeface="Palatino Linotype"/>
              </a:rPr>
              <a:t>l1,</a:t>
            </a:r>
            <a:endParaRPr sz="1100">
              <a:latin typeface="Palatino Linotype"/>
              <a:cs typeface="Palatino Linotype"/>
            </a:endParaRPr>
          </a:p>
          <a:p>
            <a:pPr marL="309880">
              <a:lnSpc>
                <a:spcPct val="100000"/>
              </a:lnSpc>
              <a:spcBef>
                <a:spcPts val="240"/>
              </a:spcBef>
            </a:pP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post1</a:t>
            </a:r>
            <a:r>
              <a:rPr sz="1100" spc="33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3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70" dirty="0">
                <a:latin typeface="Palatino Linotype"/>
                <a:cs typeface="Palatino Linotype"/>
              </a:rPr>
              <a:t>length</a:t>
            </a:r>
            <a:r>
              <a:rPr sz="1100" spc="70" dirty="0">
                <a:solidFill>
                  <a:srgbClr val="22373A"/>
                </a:solidFill>
                <a:latin typeface="Palatino Linotype"/>
                <a:cs typeface="Palatino Linotype"/>
              </a:rPr>
              <a:t>(post1)</a:t>
            </a:r>
            <a:r>
              <a:rPr sz="1100" spc="33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40" dirty="0">
                <a:latin typeface="Palatino Linotype"/>
                <a:cs typeface="Palatino Linotype"/>
              </a:rPr>
              <a:t>*</a:t>
            </a:r>
            <a:r>
              <a:rPr sz="1100" spc="335" dirty="0">
                <a:latin typeface="Palatino Linotype"/>
                <a:cs typeface="Palatino Linotype"/>
              </a:rPr>
              <a:t> </a:t>
            </a:r>
            <a:r>
              <a:rPr sz="1100" spc="50" dirty="0">
                <a:solidFill>
                  <a:srgbClr val="22373A"/>
                </a:solidFill>
                <a:latin typeface="Palatino Linotype"/>
                <a:cs typeface="Palatino Linotype"/>
              </a:rPr>
              <a:t>post1</a:t>
            </a:r>
            <a:r>
              <a:rPr sz="1100" spc="50" dirty="0">
                <a:latin typeface="Palatino Linotype"/>
                <a:cs typeface="Palatino Linotype"/>
              </a:rPr>
              <a:t>/sum</a:t>
            </a:r>
            <a:r>
              <a:rPr sz="1100" spc="50" dirty="0">
                <a:solidFill>
                  <a:srgbClr val="22373A"/>
                </a:solidFill>
                <a:latin typeface="Palatino Linotype"/>
                <a:cs typeface="Palatino Linotype"/>
              </a:rPr>
              <a:t>(post1))</a:t>
            </a:r>
            <a:r>
              <a:rPr sz="1100" spc="34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90" dirty="0">
                <a:solidFill>
                  <a:srgbClr val="8E5902"/>
                </a:solidFill>
                <a:latin typeface="Palatino Linotype"/>
                <a:cs typeface="Palatino Linotype"/>
              </a:rPr>
              <a:t>-</a:t>
            </a:r>
            <a:r>
              <a:rPr sz="1100" spc="135" dirty="0">
                <a:solidFill>
                  <a:srgbClr val="8E5902"/>
                </a:solidFill>
                <a:latin typeface="Palatino Linotype"/>
                <a:cs typeface="Palatino Linotype"/>
              </a:rPr>
              <a:t>&gt;</a:t>
            </a:r>
            <a:r>
              <a:rPr sz="1100" spc="33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49</a:t>
            </a:r>
          </a:p>
        </p:txBody>
      </p:sp>
    </p:spTree>
  </p:cSld>
  <p:clrMapOvr>
    <a:masterClrMapping/>
  </p:clrMapOvr>
  <p:transition>
    <p:cut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1778000" cy="5734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35" dirty="0">
                <a:solidFill>
                  <a:srgbClr val="F9F9F9"/>
                </a:solidFill>
                <a:latin typeface="Arial"/>
                <a:cs typeface="Arial"/>
              </a:rPr>
              <a:t>Computing</a:t>
            </a:r>
            <a:r>
              <a:rPr sz="1200" b="1" spc="3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the</a:t>
            </a:r>
            <a:r>
              <a:rPr sz="1200" b="1" spc="3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posterior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50">
              <a:latin typeface="Arial"/>
              <a:cs typeface="Arial"/>
            </a:endParaRPr>
          </a:p>
          <a:p>
            <a:pPr marL="236854">
              <a:lnSpc>
                <a:spcPct val="100000"/>
              </a:lnSpc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</a:t>
            </a:r>
            <a:r>
              <a:rPr sz="1100" spc="33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95" dirty="0">
                <a:solidFill>
                  <a:srgbClr val="22373A"/>
                </a:solidFill>
                <a:latin typeface="Palatino Linotype"/>
                <a:cs typeface="Palatino Linotype"/>
              </a:rPr>
              <a:t>A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35" dirty="0">
                <a:solidFill>
                  <a:srgbClr val="22373A"/>
                </a:solidFill>
                <a:latin typeface="Palatino Linotype"/>
                <a:cs typeface="Palatino Linotype"/>
              </a:rPr>
              <a:t>tibble:</a:t>
            </a:r>
            <a:r>
              <a:rPr sz="1100" spc="33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21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x</a:t>
            </a:r>
            <a:r>
              <a:rPr sz="1100" spc="33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4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50</a:t>
            </a: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328244" y="666017"/>
          <a:ext cx="2318385" cy="2357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3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4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92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62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419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9113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p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6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prior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10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l1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post1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327025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5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0.0876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217804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0.05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0.159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0.05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5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0.0168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327025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3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0.270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5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0.0572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217804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4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0.431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0.137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327025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5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0.2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0.648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0.2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0.274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217804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6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0.25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0.913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0.25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0.484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327025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7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0.3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1.21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0.3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0.769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217804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8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0.35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1.51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0.35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1.12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327025" algn="l"/>
                        </a:tabLst>
                      </a:pP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9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1.76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1.49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113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290830" algn="l"/>
                        </a:tabLst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10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1.93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1.84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347294" y="3030155"/>
            <a:ext cx="1917064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295" dirty="0">
                <a:solidFill>
                  <a:srgbClr val="22373A"/>
                </a:solidFill>
                <a:latin typeface="Palatino Linotype"/>
                <a:cs typeface="Palatino Linotype"/>
              </a:rPr>
              <a:t>...</a:t>
            </a:r>
            <a:r>
              <a:rPr sz="11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with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11</a:t>
            </a:r>
            <a:r>
              <a:rPr sz="11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Palatino Linotype"/>
                <a:cs typeface="Palatino Linotype"/>
              </a:rPr>
              <a:t>more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Palatino Linotype"/>
                <a:cs typeface="Palatino Linotype"/>
              </a:rPr>
              <a:t>rows</a:t>
            </a:r>
            <a:endParaRPr sz="1100">
              <a:latin typeface="Palatino Linotype"/>
              <a:cs typeface="Palatino Linotype"/>
            </a:endParaRPr>
          </a:p>
        </p:txBody>
      </p:sp>
    </p:spTree>
  </p:cSld>
  <p:clrMapOvr>
    <a:masterClrMapping/>
  </p:clrMapOvr>
  <p:transition>
    <p:cut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1247775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Plotting</a:t>
            </a:r>
            <a:r>
              <a:rPr sz="1200" b="1" spc="-2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40" dirty="0">
                <a:solidFill>
                  <a:srgbClr val="F9F9F9"/>
                </a:solidFill>
                <a:latin typeface="Arial"/>
                <a:cs typeface="Arial"/>
              </a:rPr>
              <a:t>posterior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423106"/>
            <a:ext cx="3888740" cy="2691130"/>
            <a:chOff x="359994" y="423106"/>
            <a:chExt cx="3888740" cy="2691130"/>
          </a:xfrm>
        </p:grpSpPr>
        <p:sp>
          <p:nvSpPr>
            <p:cNvPr id="5" name="object 5"/>
            <p:cNvSpPr/>
            <p:nvPr/>
          </p:nvSpPr>
          <p:spPr>
            <a:xfrm>
              <a:off x="359994" y="423667"/>
              <a:ext cx="3888104" cy="2690495"/>
            </a:xfrm>
            <a:custGeom>
              <a:avLst/>
              <a:gdLst/>
              <a:ahLst/>
              <a:cxnLst/>
              <a:rect l="l" t="t" r="r" b="b"/>
              <a:pathLst>
                <a:path w="3888104" h="2690495">
                  <a:moveTo>
                    <a:pt x="3888000" y="0"/>
                  </a:moveTo>
                  <a:lnTo>
                    <a:pt x="0" y="0"/>
                  </a:lnTo>
                  <a:lnTo>
                    <a:pt x="0" y="2690017"/>
                  </a:lnTo>
                  <a:lnTo>
                    <a:pt x="3888000" y="2690017"/>
                  </a:lnTo>
                  <a:lnTo>
                    <a:pt x="388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50473" y="426281"/>
              <a:ext cx="3695065" cy="2541270"/>
            </a:xfrm>
            <a:custGeom>
              <a:avLst/>
              <a:gdLst/>
              <a:ahLst/>
              <a:cxnLst/>
              <a:rect l="l" t="t" r="r" b="b"/>
              <a:pathLst>
                <a:path w="3695065" h="2541270">
                  <a:moveTo>
                    <a:pt x="0" y="2168948"/>
                  </a:moveTo>
                  <a:lnTo>
                    <a:pt x="3694907" y="2168948"/>
                  </a:lnTo>
                </a:path>
                <a:path w="3695065" h="2541270">
                  <a:moveTo>
                    <a:pt x="0" y="1656157"/>
                  </a:moveTo>
                  <a:lnTo>
                    <a:pt x="3694907" y="1656157"/>
                  </a:lnTo>
                </a:path>
                <a:path w="3695065" h="2541270">
                  <a:moveTo>
                    <a:pt x="0" y="1143311"/>
                  </a:moveTo>
                  <a:lnTo>
                    <a:pt x="3694907" y="1143311"/>
                  </a:lnTo>
                </a:path>
                <a:path w="3695065" h="2541270">
                  <a:moveTo>
                    <a:pt x="0" y="630520"/>
                  </a:moveTo>
                  <a:lnTo>
                    <a:pt x="3694907" y="630520"/>
                  </a:lnTo>
                </a:path>
                <a:path w="3695065" h="2541270">
                  <a:moveTo>
                    <a:pt x="0" y="117674"/>
                  </a:moveTo>
                  <a:lnTo>
                    <a:pt x="3694907" y="117674"/>
                  </a:lnTo>
                </a:path>
                <a:path w="3695065" h="2541270">
                  <a:moveTo>
                    <a:pt x="587828" y="2540868"/>
                  </a:moveTo>
                  <a:lnTo>
                    <a:pt x="587828" y="0"/>
                  </a:lnTo>
                </a:path>
                <a:path w="3695065" h="2541270">
                  <a:moveTo>
                    <a:pt x="1427560" y="2540868"/>
                  </a:moveTo>
                  <a:lnTo>
                    <a:pt x="1427560" y="0"/>
                  </a:lnTo>
                </a:path>
                <a:path w="3695065" h="2541270">
                  <a:moveTo>
                    <a:pt x="2267346" y="2540868"/>
                  </a:moveTo>
                  <a:lnTo>
                    <a:pt x="2267346" y="0"/>
                  </a:lnTo>
                </a:path>
                <a:path w="3695065" h="2541270">
                  <a:moveTo>
                    <a:pt x="3107078" y="2540868"/>
                  </a:moveTo>
                  <a:lnTo>
                    <a:pt x="3107078" y="0"/>
                  </a:lnTo>
                </a:path>
              </a:pathLst>
            </a:custGeom>
            <a:ln w="3175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50473" y="426281"/>
              <a:ext cx="3695065" cy="2541270"/>
            </a:xfrm>
            <a:custGeom>
              <a:avLst/>
              <a:gdLst/>
              <a:ahLst/>
              <a:cxnLst/>
              <a:rect l="l" t="t" r="r" b="b"/>
              <a:pathLst>
                <a:path w="3695065" h="2541270">
                  <a:moveTo>
                    <a:pt x="0" y="2425371"/>
                  </a:moveTo>
                  <a:lnTo>
                    <a:pt x="3694907" y="2425371"/>
                  </a:lnTo>
                </a:path>
                <a:path w="3695065" h="2541270">
                  <a:moveTo>
                    <a:pt x="0" y="1912526"/>
                  </a:moveTo>
                  <a:lnTo>
                    <a:pt x="3694907" y="1912526"/>
                  </a:lnTo>
                </a:path>
                <a:path w="3695065" h="2541270">
                  <a:moveTo>
                    <a:pt x="0" y="1399734"/>
                  </a:moveTo>
                  <a:lnTo>
                    <a:pt x="3694907" y="1399734"/>
                  </a:lnTo>
                </a:path>
                <a:path w="3695065" h="2541270">
                  <a:moveTo>
                    <a:pt x="0" y="886888"/>
                  </a:moveTo>
                  <a:lnTo>
                    <a:pt x="3694907" y="886888"/>
                  </a:lnTo>
                </a:path>
                <a:path w="3695065" h="2541270">
                  <a:moveTo>
                    <a:pt x="0" y="374097"/>
                  </a:moveTo>
                  <a:lnTo>
                    <a:pt x="3694907" y="374097"/>
                  </a:lnTo>
                </a:path>
                <a:path w="3695065" h="2541270">
                  <a:moveTo>
                    <a:pt x="167935" y="2540868"/>
                  </a:moveTo>
                  <a:lnTo>
                    <a:pt x="167935" y="0"/>
                  </a:lnTo>
                </a:path>
                <a:path w="3695065" h="2541270">
                  <a:moveTo>
                    <a:pt x="1007721" y="2540868"/>
                  </a:moveTo>
                  <a:lnTo>
                    <a:pt x="1007721" y="0"/>
                  </a:lnTo>
                </a:path>
                <a:path w="3695065" h="2541270">
                  <a:moveTo>
                    <a:pt x="1847453" y="2540868"/>
                  </a:moveTo>
                  <a:lnTo>
                    <a:pt x="1847453" y="0"/>
                  </a:lnTo>
                </a:path>
                <a:path w="3695065" h="2541270">
                  <a:moveTo>
                    <a:pt x="2687185" y="2540868"/>
                  </a:moveTo>
                  <a:lnTo>
                    <a:pt x="2687185" y="0"/>
                  </a:lnTo>
                </a:path>
                <a:path w="3695065" h="2541270">
                  <a:moveTo>
                    <a:pt x="3526972" y="2540868"/>
                  </a:moveTo>
                  <a:lnTo>
                    <a:pt x="3526972" y="0"/>
                  </a:lnTo>
                </a:path>
              </a:pathLst>
            </a:custGeom>
            <a:ln w="5826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18409" y="805769"/>
              <a:ext cx="3359150" cy="1956435"/>
            </a:xfrm>
            <a:custGeom>
              <a:avLst/>
              <a:gdLst/>
              <a:ahLst/>
              <a:cxnLst/>
              <a:rect l="l" t="t" r="r" b="b"/>
              <a:pathLst>
                <a:path w="3359150" h="1956435">
                  <a:moveTo>
                    <a:pt x="0" y="1955980"/>
                  </a:moveTo>
                  <a:lnTo>
                    <a:pt x="167935" y="1883120"/>
                  </a:lnTo>
                  <a:lnTo>
                    <a:pt x="335925" y="1768985"/>
                  </a:lnTo>
                  <a:lnTo>
                    <a:pt x="503860" y="1603446"/>
                  </a:lnTo>
                  <a:lnTo>
                    <a:pt x="671796" y="1381710"/>
                  </a:lnTo>
                  <a:lnTo>
                    <a:pt x="839786" y="1109223"/>
                  </a:lnTo>
                  <a:lnTo>
                    <a:pt x="1007721" y="804990"/>
                  </a:lnTo>
                  <a:lnTo>
                    <a:pt x="1175657" y="501573"/>
                  </a:lnTo>
                  <a:lnTo>
                    <a:pt x="1343592" y="240413"/>
                  </a:lnTo>
                  <a:lnTo>
                    <a:pt x="1511582" y="62948"/>
                  </a:lnTo>
                  <a:lnTo>
                    <a:pt x="1679518" y="0"/>
                  </a:lnTo>
                  <a:lnTo>
                    <a:pt x="1847453" y="62948"/>
                  </a:lnTo>
                  <a:lnTo>
                    <a:pt x="2015443" y="240413"/>
                  </a:lnTo>
                  <a:lnTo>
                    <a:pt x="2183379" y="501573"/>
                  </a:lnTo>
                  <a:lnTo>
                    <a:pt x="2351314" y="804990"/>
                  </a:lnTo>
                  <a:lnTo>
                    <a:pt x="2519250" y="1109223"/>
                  </a:lnTo>
                  <a:lnTo>
                    <a:pt x="2687240" y="1381710"/>
                  </a:lnTo>
                  <a:lnTo>
                    <a:pt x="2855175" y="1603446"/>
                  </a:lnTo>
                  <a:lnTo>
                    <a:pt x="3023111" y="1768985"/>
                  </a:lnTo>
                  <a:lnTo>
                    <a:pt x="3191046" y="1883120"/>
                  </a:lnTo>
                  <a:lnTo>
                    <a:pt x="3359036" y="1955980"/>
                  </a:lnTo>
                </a:path>
              </a:pathLst>
            </a:custGeom>
            <a:ln w="23251">
              <a:solidFill>
                <a:srgbClr val="A020F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18409" y="1826015"/>
              <a:ext cx="3359150" cy="1026160"/>
            </a:xfrm>
            <a:custGeom>
              <a:avLst/>
              <a:gdLst/>
              <a:ahLst/>
              <a:cxnLst/>
              <a:rect l="l" t="t" r="r" b="b"/>
              <a:pathLst>
                <a:path w="3359150" h="1026160">
                  <a:moveTo>
                    <a:pt x="0" y="1025637"/>
                  </a:moveTo>
                  <a:lnTo>
                    <a:pt x="167935" y="974341"/>
                  </a:lnTo>
                  <a:lnTo>
                    <a:pt x="335925" y="923046"/>
                  </a:lnTo>
                  <a:lnTo>
                    <a:pt x="503860" y="871805"/>
                  </a:lnTo>
                  <a:lnTo>
                    <a:pt x="671796" y="820509"/>
                  </a:lnTo>
                  <a:lnTo>
                    <a:pt x="839786" y="769214"/>
                  </a:lnTo>
                  <a:lnTo>
                    <a:pt x="1007721" y="717918"/>
                  </a:lnTo>
                  <a:lnTo>
                    <a:pt x="1175657" y="666677"/>
                  </a:lnTo>
                  <a:lnTo>
                    <a:pt x="1343592" y="615382"/>
                  </a:lnTo>
                  <a:lnTo>
                    <a:pt x="1511582" y="564086"/>
                  </a:lnTo>
                  <a:lnTo>
                    <a:pt x="1679518" y="512791"/>
                  </a:lnTo>
                  <a:lnTo>
                    <a:pt x="1847453" y="461550"/>
                  </a:lnTo>
                  <a:lnTo>
                    <a:pt x="2015443" y="410254"/>
                  </a:lnTo>
                  <a:lnTo>
                    <a:pt x="2183379" y="358959"/>
                  </a:lnTo>
                  <a:lnTo>
                    <a:pt x="2351314" y="307663"/>
                  </a:lnTo>
                  <a:lnTo>
                    <a:pt x="2519250" y="256422"/>
                  </a:lnTo>
                  <a:lnTo>
                    <a:pt x="2687240" y="205127"/>
                  </a:lnTo>
                  <a:lnTo>
                    <a:pt x="2855175" y="153831"/>
                  </a:lnTo>
                  <a:lnTo>
                    <a:pt x="3023111" y="102536"/>
                  </a:lnTo>
                  <a:lnTo>
                    <a:pt x="3191046" y="51295"/>
                  </a:lnTo>
                  <a:lnTo>
                    <a:pt x="3359036" y="0"/>
                  </a:lnTo>
                </a:path>
              </a:pathLst>
            </a:custGeom>
            <a:ln w="23251">
              <a:solidFill>
                <a:srgbClr val="FFA5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18409" y="541777"/>
              <a:ext cx="3359150" cy="2310130"/>
            </a:xfrm>
            <a:custGeom>
              <a:avLst/>
              <a:gdLst/>
              <a:ahLst/>
              <a:cxnLst/>
              <a:rect l="l" t="t" r="r" b="b"/>
              <a:pathLst>
                <a:path w="3359150" h="2310130">
                  <a:moveTo>
                    <a:pt x="0" y="2309875"/>
                  </a:moveTo>
                  <a:lnTo>
                    <a:pt x="167935" y="2292613"/>
                  </a:lnTo>
                  <a:lnTo>
                    <a:pt x="335925" y="2251228"/>
                  </a:lnTo>
                  <a:lnTo>
                    <a:pt x="503860" y="2169330"/>
                  </a:lnTo>
                  <a:lnTo>
                    <a:pt x="671796" y="2028512"/>
                  </a:lnTo>
                  <a:lnTo>
                    <a:pt x="839786" y="1813910"/>
                  </a:lnTo>
                  <a:lnTo>
                    <a:pt x="1007721" y="1521438"/>
                  </a:lnTo>
                  <a:lnTo>
                    <a:pt x="1175657" y="1165093"/>
                  </a:lnTo>
                  <a:lnTo>
                    <a:pt x="1343592" y="780322"/>
                  </a:lnTo>
                  <a:lnTo>
                    <a:pt x="1511582" y="419947"/>
                  </a:lnTo>
                  <a:lnTo>
                    <a:pt x="1679518" y="143322"/>
                  </a:lnTo>
                  <a:lnTo>
                    <a:pt x="1847453" y="0"/>
                  </a:lnTo>
                  <a:lnTo>
                    <a:pt x="2015443" y="15519"/>
                  </a:lnTo>
                  <a:lnTo>
                    <a:pt x="2183379" y="183835"/>
                  </a:lnTo>
                  <a:lnTo>
                    <a:pt x="2351314" y="470154"/>
                  </a:lnTo>
                  <a:lnTo>
                    <a:pt x="2519250" y="821979"/>
                  </a:lnTo>
                  <a:lnTo>
                    <a:pt x="2687240" y="1184478"/>
                  </a:lnTo>
                  <a:lnTo>
                    <a:pt x="2855175" y="1513325"/>
                  </a:lnTo>
                  <a:lnTo>
                    <a:pt x="3023111" y="1782109"/>
                  </a:lnTo>
                  <a:lnTo>
                    <a:pt x="3191046" y="1982390"/>
                  </a:lnTo>
                  <a:lnTo>
                    <a:pt x="3359036" y="2119504"/>
                  </a:lnTo>
                </a:path>
              </a:pathLst>
            </a:custGeom>
            <a:ln w="23251">
              <a:solidFill>
                <a:srgbClr val="00F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550473" y="426281"/>
              <a:ext cx="3695065" cy="2541270"/>
            </a:xfrm>
            <a:custGeom>
              <a:avLst/>
              <a:gdLst/>
              <a:ahLst/>
              <a:cxnLst/>
              <a:rect l="l" t="t" r="r" b="b"/>
              <a:pathLst>
                <a:path w="3695065" h="2541270">
                  <a:moveTo>
                    <a:pt x="0" y="2540868"/>
                  </a:moveTo>
                  <a:lnTo>
                    <a:pt x="3694907" y="2540868"/>
                  </a:lnTo>
                  <a:lnTo>
                    <a:pt x="3694907" y="0"/>
                  </a:lnTo>
                  <a:lnTo>
                    <a:pt x="0" y="0"/>
                  </a:lnTo>
                  <a:lnTo>
                    <a:pt x="0" y="2540868"/>
                  </a:lnTo>
                  <a:close/>
                </a:path>
              </a:pathLst>
            </a:custGeom>
            <a:ln w="5826">
              <a:solidFill>
                <a:srgbClr val="33333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442806" y="2807533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42806" y="2294741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2806" y="1781895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1.0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2806" y="1269050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1.5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42806" y="756258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2.0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535553" y="800378"/>
            <a:ext cx="3542029" cy="2181860"/>
          </a:xfrm>
          <a:custGeom>
            <a:avLst/>
            <a:gdLst/>
            <a:ahLst/>
            <a:cxnLst/>
            <a:rect l="l" t="t" r="r" b="b"/>
            <a:pathLst>
              <a:path w="3542029" h="2181860">
                <a:moveTo>
                  <a:pt x="0" y="2051274"/>
                </a:moveTo>
                <a:lnTo>
                  <a:pt x="14920" y="2051274"/>
                </a:lnTo>
              </a:path>
              <a:path w="3542029" h="2181860">
                <a:moveTo>
                  <a:pt x="0" y="1538428"/>
                </a:moveTo>
                <a:lnTo>
                  <a:pt x="14920" y="1538428"/>
                </a:lnTo>
              </a:path>
              <a:path w="3542029" h="2181860">
                <a:moveTo>
                  <a:pt x="0" y="1025637"/>
                </a:moveTo>
                <a:lnTo>
                  <a:pt x="14920" y="1025637"/>
                </a:lnTo>
              </a:path>
              <a:path w="3542029" h="2181860">
                <a:moveTo>
                  <a:pt x="0" y="512791"/>
                </a:moveTo>
                <a:lnTo>
                  <a:pt x="14920" y="512791"/>
                </a:lnTo>
              </a:path>
              <a:path w="3542029" h="2181860">
                <a:moveTo>
                  <a:pt x="0" y="0"/>
                </a:moveTo>
                <a:lnTo>
                  <a:pt x="14920" y="0"/>
                </a:lnTo>
              </a:path>
              <a:path w="3542029" h="2181860">
                <a:moveTo>
                  <a:pt x="182855" y="2181691"/>
                </a:moveTo>
                <a:lnTo>
                  <a:pt x="182855" y="2166770"/>
                </a:lnTo>
              </a:path>
              <a:path w="3542029" h="2181860">
                <a:moveTo>
                  <a:pt x="1022642" y="2181691"/>
                </a:moveTo>
                <a:lnTo>
                  <a:pt x="1022642" y="2166770"/>
                </a:lnTo>
              </a:path>
              <a:path w="3542029" h="2181860">
                <a:moveTo>
                  <a:pt x="1862374" y="2181691"/>
                </a:moveTo>
                <a:lnTo>
                  <a:pt x="1862374" y="2166770"/>
                </a:lnTo>
              </a:path>
              <a:path w="3542029" h="2181860">
                <a:moveTo>
                  <a:pt x="2702106" y="2181691"/>
                </a:moveTo>
                <a:lnTo>
                  <a:pt x="2702106" y="2166770"/>
                </a:lnTo>
              </a:path>
              <a:path w="3542029" h="2181860">
                <a:moveTo>
                  <a:pt x="3541892" y="2181691"/>
                </a:moveTo>
                <a:lnTo>
                  <a:pt x="3541892" y="2166770"/>
                </a:lnTo>
              </a:path>
            </a:pathLst>
          </a:custGeom>
          <a:ln w="582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658007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4" name="object 2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51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1497793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0.25</a:t>
            </a:r>
            <a:endParaRPr sz="35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3177312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0.75</a:t>
            </a:r>
            <a:endParaRPr sz="3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017043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1.00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337525" y="2967463"/>
            <a:ext cx="121285" cy="1555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0.50</a:t>
            </a:r>
            <a:endParaRPr sz="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0"/>
              </a:spcBef>
            </a:pPr>
            <a:r>
              <a:rPr sz="450" spc="10" dirty="0">
                <a:latin typeface="Arial"/>
                <a:cs typeface="Arial"/>
              </a:rPr>
              <a:t>p</a:t>
            </a:r>
            <a:endParaRPr sz="45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60482" y="1444236"/>
            <a:ext cx="92710" cy="505459"/>
          </a:xfrm>
          <a:prstGeom prst="rect">
            <a:avLst/>
          </a:prstGeom>
        </p:spPr>
        <p:txBody>
          <a:bodyPr vert="vert270" wrap="square" lIns="0" tIns="9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sz="450" dirty="0">
                <a:latin typeface="Arial"/>
                <a:cs typeface="Arial"/>
              </a:rPr>
              <a:t>probability</a:t>
            </a:r>
            <a:r>
              <a:rPr sz="450" spc="85" dirty="0">
                <a:latin typeface="Arial"/>
                <a:cs typeface="Arial"/>
              </a:rPr>
              <a:t> </a:t>
            </a:r>
            <a:r>
              <a:rPr sz="450" spc="-10" dirty="0">
                <a:latin typeface="Arial"/>
                <a:cs typeface="Arial"/>
              </a:rPr>
              <a:t>density</a:t>
            </a:r>
            <a:endParaRPr sz="4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77089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0" dirty="0"/>
              <a:t>Game </a:t>
            </a:r>
            <a:r>
              <a:rPr spc="-25" dirty="0"/>
              <a:t>Two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1957336"/>
            <a:ext cx="3964304" cy="796925"/>
          </a:xfrm>
          <a:custGeom>
            <a:avLst/>
            <a:gdLst/>
            <a:ahLst/>
            <a:cxnLst/>
            <a:rect l="l" t="t" r="r" b="b"/>
            <a:pathLst>
              <a:path w="3964304" h="796925">
                <a:moveTo>
                  <a:pt x="3963911" y="0"/>
                </a:moveTo>
                <a:lnTo>
                  <a:pt x="0" y="0"/>
                </a:lnTo>
                <a:lnTo>
                  <a:pt x="0" y="796569"/>
                </a:lnTo>
                <a:lnTo>
                  <a:pt x="3963911" y="796569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806537"/>
            <a:ext cx="3912870" cy="191960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Sadly,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Essex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lost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their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second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game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(against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Burnel)</a:t>
            </a:r>
            <a:endParaRPr sz="1100">
              <a:latin typeface="Tahoma"/>
              <a:cs typeface="Tahoma"/>
            </a:endParaRPr>
          </a:p>
          <a:p>
            <a:pPr marL="284480" marR="5080" indent="-172720">
              <a:lnSpc>
                <a:spcPct val="118000"/>
              </a:lnSpc>
              <a:spcBef>
                <a:spcPts val="675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previous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posterior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95" dirty="0">
                <a:solidFill>
                  <a:srgbClr val="22373A"/>
                </a:solidFill>
                <a:latin typeface="Tahoma"/>
                <a:cs typeface="Tahoma"/>
              </a:rPr>
              <a:t>new</a:t>
            </a:r>
            <a:r>
              <a:rPr sz="1100" spc="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prior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-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14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updated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what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know!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likelihood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same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Game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One.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240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calculate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new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posterior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as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before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95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175" dirty="0">
                <a:latin typeface="Palatino Linotype"/>
                <a:cs typeface="Palatino Linotype"/>
              </a:rPr>
              <a:t>%&gt;%</a:t>
            </a:r>
            <a:r>
              <a:rPr sz="1100" spc="160" dirty="0">
                <a:latin typeface="Palatino Linotype"/>
                <a:cs typeface="Palatino Linotype"/>
              </a:rPr>
              <a:t> </a:t>
            </a:r>
            <a:r>
              <a:rPr sz="1100" spc="-10" dirty="0">
                <a:latin typeface="Palatino Linotype"/>
                <a:cs typeface="Palatino Linotype"/>
              </a:rPr>
              <a:t>mutate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endParaRPr sz="1100">
              <a:latin typeface="Palatino Linotype"/>
              <a:cs typeface="Palatino Linotype"/>
            </a:endParaRPr>
          </a:p>
          <a:p>
            <a:pPr marL="303530" marR="2000885">
              <a:lnSpc>
                <a:spcPct val="118000"/>
              </a:lnSpc>
              <a:tabLst>
                <a:tab pos="739775" algn="l"/>
              </a:tabLst>
            </a:pPr>
            <a:r>
              <a:rPr sz="1100" spc="130" dirty="0">
                <a:solidFill>
                  <a:srgbClr val="C4A000"/>
                </a:solidFill>
                <a:latin typeface="Palatino Linotype"/>
                <a:cs typeface="Palatino Linotype"/>
              </a:rPr>
              <a:t>l2</a:t>
            </a:r>
            <a:r>
              <a:rPr sz="1100" spc="30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	</a:t>
            </a:r>
            <a:r>
              <a:rPr sz="1100" dirty="0">
                <a:latin typeface="Palatino Linotype"/>
                <a:cs typeface="Palatino Linotype"/>
              </a:rPr>
              <a:t>dbinom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dirty="0">
                <a:solidFill>
                  <a:srgbClr val="0000CE"/>
                </a:solidFill>
                <a:latin typeface="Palatino Linotype"/>
                <a:cs typeface="Palatino Linotype"/>
              </a:rPr>
              <a:t>1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7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0000CE"/>
                </a:solidFill>
                <a:latin typeface="Palatino Linotype"/>
                <a:cs typeface="Palatino Linotype"/>
              </a:rPr>
              <a:t>1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7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05" dirty="0">
                <a:solidFill>
                  <a:srgbClr val="22373A"/>
                </a:solidFill>
                <a:latin typeface="Palatino Linotype"/>
                <a:cs typeface="Palatino Linotype"/>
              </a:rPr>
              <a:t>p),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post2</a:t>
            </a:r>
            <a:r>
              <a:rPr sz="1100" spc="40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40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post1</a:t>
            </a:r>
            <a:r>
              <a:rPr sz="1100" spc="4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40" dirty="0">
                <a:latin typeface="Palatino Linotype"/>
                <a:cs typeface="Palatino Linotype"/>
              </a:rPr>
              <a:t>*</a:t>
            </a:r>
            <a:r>
              <a:rPr sz="1100" spc="409" dirty="0">
                <a:latin typeface="Palatino Linotype"/>
                <a:cs typeface="Palatino Linotype"/>
              </a:rPr>
              <a:t> </a:t>
            </a:r>
            <a:r>
              <a:rPr sz="1100" spc="165" dirty="0">
                <a:solidFill>
                  <a:srgbClr val="22373A"/>
                </a:solidFill>
                <a:latin typeface="Palatino Linotype"/>
                <a:cs typeface="Palatino Linotype"/>
              </a:rPr>
              <a:t>l2,</a:t>
            </a:r>
            <a:endParaRPr sz="1100">
              <a:latin typeface="Palatino Linotype"/>
              <a:cs typeface="Palatino Linotype"/>
            </a:endParaRPr>
          </a:p>
          <a:p>
            <a:pPr marL="303530">
              <a:lnSpc>
                <a:spcPct val="100000"/>
              </a:lnSpc>
              <a:spcBef>
                <a:spcPts val="240"/>
              </a:spcBef>
            </a:pP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post2</a:t>
            </a:r>
            <a:r>
              <a:rPr sz="1100" spc="33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3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70" dirty="0">
                <a:latin typeface="Palatino Linotype"/>
                <a:cs typeface="Palatino Linotype"/>
              </a:rPr>
              <a:t>length</a:t>
            </a:r>
            <a:r>
              <a:rPr sz="1100" spc="70" dirty="0">
                <a:solidFill>
                  <a:srgbClr val="22373A"/>
                </a:solidFill>
                <a:latin typeface="Palatino Linotype"/>
                <a:cs typeface="Palatino Linotype"/>
              </a:rPr>
              <a:t>(post2)</a:t>
            </a:r>
            <a:r>
              <a:rPr sz="1100" spc="33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40" dirty="0">
                <a:latin typeface="Palatino Linotype"/>
                <a:cs typeface="Palatino Linotype"/>
              </a:rPr>
              <a:t>*</a:t>
            </a:r>
            <a:r>
              <a:rPr sz="1100" spc="335" dirty="0">
                <a:latin typeface="Palatino Linotype"/>
                <a:cs typeface="Palatino Linotype"/>
              </a:rPr>
              <a:t> </a:t>
            </a:r>
            <a:r>
              <a:rPr sz="1100" spc="50" dirty="0">
                <a:solidFill>
                  <a:srgbClr val="22373A"/>
                </a:solidFill>
                <a:latin typeface="Palatino Linotype"/>
                <a:cs typeface="Palatino Linotype"/>
              </a:rPr>
              <a:t>post1</a:t>
            </a:r>
            <a:r>
              <a:rPr sz="1100" spc="50" dirty="0">
                <a:latin typeface="Palatino Linotype"/>
                <a:cs typeface="Palatino Linotype"/>
              </a:rPr>
              <a:t>/sum</a:t>
            </a:r>
            <a:r>
              <a:rPr sz="1100" spc="50" dirty="0">
                <a:solidFill>
                  <a:srgbClr val="22373A"/>
                </a:solidFill>
                <a:latin typeface="Palatino Linotype"/>
                <a:cs typeface="Palatino Linotype"/>
              </a:rPr>
              <a:t>(post2))</a:t>
            </a:r>
            <a:r>
              <a:rPr sz="1100" spc="34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90" dirty="0">
                <a:solidFill>
                  <a:srgbClr val="8E5902"/>
                </a:solidFill>
                <a:latin typeface="Palatino Linotype"/>
                <a:cs typeface="Palatino Linotype"/>
              </a:rPr>
              <a:t>-</a:t>
            </a:r>
            <a:r>
              <a:rPr sz="1100" spc="135" dirty="0">
                <a:solidFill>
                  <a:srgbClr val="8E5902"/>
                </a:solidFill>
                <a:latin typeface="Palatino Linotype"/>
                <a:cs typeface="Palatino Linotype"/>
              </a:rPr>
              <a:t>&gt;</a:t>
            </a:r>
            <a:r>
              <a:rPr sz="1100" spc="33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52</a:t>
            </a:r>
          </a:p>
        </p:txBody>
      </p:sp>
    </p:spTree>
  </p:cSld>
  <p:clrMapOvr>
    <a:masterClrMapping/>
  </p:clrMapOvr>
  <p:transition>
    <p:cut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56515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20" dirty="0">
                <a:solidFill>
                  <a:srgbClr val="F9F9F9"/>
                </a:solidFill>
                <a:latin typeface="Arial"/>
                <a:cs typeface="Arial"/>
              </a:rPr>
              <a:t>Game </a:t>
            </a:r>
            <a:r>
              <a:rPr sz="1200" b="1" spc="-50" dirty="0">
                <a:solidFill>
                  <a:srgbClr val="F9F9F9"/>
                </a:solidFill>
                <a:latin typeface="Arial"/>
                <a:cs typeface="Arial"/>
              </a:rPr>
              <a:t>2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423106"/>
            <a:ext cx="3888740" cy="2691130"/>
            <a:chOff x="359994" y="423106"/>
            <a:chExt cx="3888740" cy="2691130"/>
          </a:xfrm>
        </p:grpSpPr>
        <p:sp>
          <p:nvSpPr>
            <p:cNvPr id="5" name="object 5"/>
            <p:cNvSpPr/>
            <p:nvPr/>
          </p:nvSpPr>
          <p:spPr>
            <a:xfrm>
              <a:off x="359994" y="423667"/>
              <a:ext cx="3888104" cy="2690495"/>
            </a:xfrm>
            <a:custGeom>
              <a:avLst/>
              <a:gdLst/>
              <a:ahLst/>
              <a:cxnLst/>
              <a:rect l="l" t="t" r="r" b="b"/>
              <a:pathLst>
                <a:path w="3888104" h="2690495">
                  <a:moveTo>
                    <a:pt x="3888000" y="0"/>
                  </a:moveTo>
                  <a:lnTo>
                    <a:pt x="0" y="0"/>
                  </a:lnTo>
                  <a:lnTo>
                    <a:pt x="0" y="2690017"/>
                  </a:lnTo>
                  <a:lnTo>
                    <a:pt x="3888000" y="2690017"/>
                  </a:lnTo>
                  <a:lnTo>
                    <a:pt x="388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50473" y="426281"/>
              <a:ext cx="3695065" cy="2541270"/>
            </a:xfrm>
            <a:custGeom>
              <a:avLst/>
              <a:gdLst/>
              <a:ahLst/>
              <a:cxnLst/>
              <a:rect l="l" t="t" r="r" b="b"/>
              <a:pathLst>
                <a:path w="3695065" h="2541270">
                  <a:moveTo>
                    <a:pt x="0" y="2192799"/>
                  </a:moveTo>
                  <a:lnTo>
                    <a:pt x="3694907" y="2192799"/>
                  </a:lnTo>
                </a:path>
                <a:path w="3695065" h="2541270">
                  <a:moveTo>
                    <a:pt x="0" y="1727709"/>
                  </a:moveTo>
                  <a:lnTo>
                    <a:pt x="3694907" y="1727709"/>
                  </a:lnTo>
                </a:path>
                <a:path w="3695065" h="2541270">
                  <a:moveTo>
                    <a:pt x="0" y="1262620"/>
                  </a:moveTo>
                  <a:lnTo>
                    <a:pt x="3694907" y="1262620"/>
                  </a:lnTo>
                </a:path>
                <a:path w="3695065" h="2541270">
                  <a:moveTo>
                    <a:pt x="0" y="797530"/>
                  </a:moveTo>
                  <a:lnTo>
                    <a:pt x="3694907" y="797530"/>
                  </a:lnTo>
                </a:path>
                <a:path w="3695065" h="2541270">
                  <a:moveTo>
                    <a:pt x="0" y="332440"/>
                  </a:moveTo>
                  <a:lnTo>
                    <a:pt x="3694907" y="332440"/>
                  </a:lnTo>
                </a:path>
                <a:path w="3695065" h="2541270">
                  <a:moveTo>
                    <a:pt x="587828" y="2540868"/>
                  </a:moveTo>
                  <a:lnTo>
                    <a:pt x="587828" y="0"/>
                  </a:lnTo>
                </a:path>
                <a:path w="3695065" h="2541270">
                  <a:moveTo>
                    <a:pt x="1427560" y="2540868"/>
                  </a:moveTo>
                  <a:lnTo>
                    <a:pt x="1427560" y="0"/>
                  </a:lnTo>
                </a:path>
                <a:path w="3695065" h="2541270">
                  <a:moveTo>
                    <a:pt x="2267346" y="2540868"/>
                  </a:moveTo>
                  <a:lnTo>
                    <a:pt x="2267346" y="0"/>
                  </a:lnTo>
                </a:path>
                <a:path w="3695065" h="2541270">
                  <a:moveTo>
                    <a:pt x="3107078" y="2540868"/>
                  </a:moveTo>
                  <a:lnTo>
                    <a:pt x="3107078" y="0"/>
                  </a:lnTo>
                </a:path>
              </a:pathLst>
            </a:custGeom>
            <a:ln w="3175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50473" y="426281"/>
              <a:ext cx="3695065" cy="2541270"/>
            </a:xfrm>
            <a:custGeom>
              <a:avLst/>
              <a:gdLst/>
              <a:ahLst/>
              <a:cxnLst/>
              <a:rect l="l" t="t" r="r" b="b"/>
              <a:pathLst>
                <a:path w="3695065" h="2541270">
                  <a:moveTo>
                    <a:pt x="0" y="2425371"/>
                  </a:moveTo>
                  <a:lnTo>
                    <a:pt x="3694907" y="2425371"/>
                  </a:lnTo>
                </a:path>
                <a:path w="3695065" h="2541270">
                  <a:moveTo>
                    <a:pt x="0" y="1960282"/>
                  </a:moveTo>
                  <a:lnTo>
                    <a:pt x="3694907" y="1960282"/>
                  </a:lnTo>
                </a:path>
                <a:path w="3695065" h="2541270">
                  <a:moveTo>
                    <a:pt x="0" y="1495192"/>
                  </a:moveTo>
                  <a:lnTo>
                    <a:pt x="3694907" y="1495192"/>
                  </a:lnTo>
                </a:path>
                <a:path w="3695065" h="2541270">
                  <a:moveTo>
                    <a:pt x="0" y="1030047"/>
                  </a:moveTo>
                  <a:lnTo>
                    <a:pt x="3694907" y="1030047"/>
                  </a:lnTo>
                </a:path>
                <a:path w="3695065" h="2541270">
                  <a:moveTo>
                    <a:pt x="0" y="564958"/>
                  </a:moveTo>
                  <a:lnTo>
                    <a:pt x="3694907" y="564958"/>
                  </a:lnTo>
                </a:path>
                <a:path w="3695065" h="2541270">
                  <a:moveTo>
                    <a:pt x="0" y="99868"/>
                  </a:moveTo>
                  <a:lnTo>
                    <a:pt x="3694907" y="99868"/>
                  </a:lnTo>
                </a:path>
                <a:path w="3695065" h="2541270">
                  <a:moveTo>
                    <a:pt x="167935" y="2540868"/>
                  </a:moveTo>
                  <a:lnTo>
                    <a:pt x="167935" y="0"/>
                  </a:lnTo>
                </a:path>
                <a:path w="3695065" h="2541270">
                  <a:moveTo>
                    <a:pt x="1007721" y="2540868"/>
                  </a:moveTo>
                  <a:lnTo>
                    <a:pt x="1007721" y="0"/>
                  </a:lnTo>
                </a:path>
                <a:path w="3695065" h="2541270">
                  <a:moveTo>
                    <a:pt x="1847453" y="2540868"/>
                  </a:moveTo>
                  <a:lnTo>
                    <a:pt x="1847453" y="0"/>
                  </a:lnTo>
                </a:path>
                <a:path w="3695065" h="2541270">
                  <a:moveTo>
                    <a:pt x="2687185" y="2540868"/>
                  </a:moveTo>
                  <a:lnTo>
                    <a:pt x="2687185" y="0"/>
                  </a:lnTo>
                </a:path>
                <a:path w="3695065" h="2541270">
                  <a:moveTo>
                    <a:pt x="3526972" y="2540868"/>
                  </a:moveTo>
                  <a:lnTo>
                    <a:pt x="3526972" y="0"/>
                  </a:lnTo>
                </a:path>
              </a:pathLst>
            </a:custGeom>
            <a:ln w="5826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18409" y="996139"/>
              <a:ext cx="3359150" cy="1774189"/>
            </a:xfrm>
            <a:custGeom>
              <a:avLst/>
              <a:gdLst/>
              <a:ahLst/>
              <a:cxnLst/>
              <a:rect l="l" t="t" r="r" b="b"/>
              <a:pathLst>
                <a:path w="3359150" h="1774189">
                  <a:moveTo>
                    <a:pt x="0" y="1773995"/>
                  </a:moveTo>
                  <a:lnTo>
                    <a:pt x="167935" y="1707888"/>
                  </a:lnTo>
                  <a:lnTo>
                    <a:pt x="335925" y="1604372"/>
                  </a:lnTo>
                  <a:lnTo>
                    <a:pt x="503860" y="1454242"/>
                  </a:lnTo>
                  <a:lnTo>
                    <a:pt x="671796" y="1253145"/>
                  </a:lnTo>
                  <a:lnTo>
                    <a:pt x="839786" y="1006033"/>
                  </a:lnTo>
                  <a:lnTo>
                    <a:pt x="1007721" y="730116"/>
                  </a:lnTo>
                  <a:lnTo>
                    <a:pt x="1175657" y="454906"/>
                  </a:lnTo>
                  <a:lnTo>
                    <a:pt x="1343592" y="218032"/>
                  </a:lnTo>
                  <a:lnTo>
                    <a:pt x="1511582" y="57122"/>
                  </a:lnTo>
                  <a:lnTo>
                    <a:pt x="1679518" y="0"/>
                  </a:lnTo>
                  <a:lnTo>
                    <a:pt x="1847453" y="57122"/>
                  </a:lnTo>
                  <a:lnTo>
                    <a:pt x="2015443" y="218032"/>
                  </a:lnTo>
                  <a:lnTo>
                    <a:pt x="2183379" y="454906"/>
                  </a:lnTo>
                  <a:lnTo>
                    <a:pt x="2351314" y="730116"/>
                  </a:lnTo>
                  <a:lnTo>
                    <a:pt x="2519250" y="1006033"/>
                  </a:lnTo>
                  <a:lnTo>
                    <a:pt x="2687240" y="1253145"/>
                  </a:lnTo>
                  <a:lnTo>
                    <a:pt x="2855175" y="1454242"/>
                  </a:lnTo>
                  <a:lnTo>
                    <a:pt x="3023111" y="1604372"/>
                  </a:lnTo>
                  <a:lnTo>
                    <a:pt x="3191046" y="1707888"/>
                  </a:lnTo>
                  <a:lnTo>
                    <a:pt x="3359036" y="1773995"/>
                  </a:lnTo>
                </a:path>
              </a:pathLst>
            </a:custGeom>
            <a:ln w="11598">
              <a:solidFill>
                <a:srgbClr val="BEBEB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18409" y="756706"/>
              <a:ext cx="3359150" cy="2095500"/>
            </a:xfrm>
            <a:custGeom>
              <a:avLst/>
              <a:gdLst/>
              <a:ahLst/>
              <a:cxnLst/>
              <a:rect l="l" t="t" r="r" b="b"/>
              <a:pathLst>
                <a:path w="3359150" h="2095500">
                  <a:moveTo>
                    <a:pt x="0" y="2094946"/>
                  </a:moveTo>
                  <a:lnTo>
                    <a:pt x="167935" y="2079317"/>
                  </a:lnTo>
                  <a:lnTo>
                    <a:pt x="335925" y="2041744"/>
                  </a:lnTo>
                  <a:lnTo>
                    <a:pt x="503860" y="1967469"/>
                  </a:lnTo>
                  <a:lnTo>
                    <a:pt x="671796" y="1839775"/>
                  </a:lnTo>
                  <a:lnTo>
                    <a:pt x="839786" y="1645157"/>
                  </a:lnTo>
                  <a:lnTo>
                    <a:pt x="1007721" y="1379859"/>
                  </a:lnTo>
                  <a:lnTo>
                    <a:pt x="1175657" y="1056675"/>
                  </a:lnTo>
                  <a:lnTo>
                    <a:pt x="1343592" y="707681"/>
                  </a:lnTo>
                  <a:lnTo>
                    <a:pt x="1511582" y="380904"/>
                  </a:lnTo>
                  <a:lnTo>
                    <a:pt x="1679518" y="129981"/>
                  </a:lnTo>
                  <a:lnTo>
                    <a:pt x="1847453" y="0"/>
                  </a:lnTo>
                  <a:lnTo>
                    <a:pt x="2015443" y="14049"/>
                  </a:lnTo>
                  <a:lnTo>
                    <a:pt x="2183379" y="166737"/>
                  </a:lnTo>
                  <a:lnTo>
                    <a:pt x="2351314" y="426427"/>
                  </a:lnTo>
                  <a:lnTo>
                    <a:pt x="2519250" y="745526"/>
                  </a:lnTo>
                  <a:lnTo>
                    <a:pt x="2687240" y="1074264"/>
                  </a:lnTo>
                  <a:lnTo>
                    <a:pt x="2855175" y="1372507"/>
                  </a:lnTo>
                  <a:lnTo>
                    <a:pt x="3023111" y="1616297"/>
                  </a:lnTo>
                  <a:lnTo>
                    <a:pt x="3191046" y="1797900"/>
                  </a:lnTo>
                  <a:lnTo>
                    <a:pt x="3359036" y="1922273"/>
                  </a:lnTo>
                </a:path>
              </a:pathLst>
            </a:custGeom>
            <a:ln w="23251">
              <a:solidFill>
                <a:srgbClr val="A020F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18409" y="1921473"/>
              <a:ext cx="3359150" cy="930275"/>
            </a:xfrm>
            <a:custGeom>
              <a:avLst/>
              <a:gdLst/>
              <a:ahLst/>
              <a:cxnLst/>
              <a:rect l="l" t="t" r="r" b="b"/>
              <a:pathLst>
                <a:path w="3359150" h="930275">
                  <a:moveTo>
                    <a:pt x="0" y="0"/>
                  </a:moveTo>
                  <a:lnTo>
                    <a:pt x="167935" y="46503"/>
                  </a:lnTo>
                  <a:lnTo>
                    <a:pt x="335925" y="93007"/>
                  </a:lnTo>
                  <a:lnTo>
                    <a:pt x="503860" y="139510"/>
                  </a:lnTo>
                  <a:lnTo>
                    <a:pt x="671796" y="186014"/>
                  </a:lnTo>
                  <a:lnTo>
                    <a:pt x="839786" y="232517"/>
                  </a:lnTo>
                  <a:lnTo>
                    <a:pt x="1007721" y="279021"/>
                  </a:lnTo>
                  <a:lnTo>
                    <a:pt x="1175657" y="325524"/>
                  </a:lnTo>
                  <a:lnTo>
                    <a:pt x="1343592" y="372082"/>
                  </a:lnTo>
                  <a:lnTo>
                    <a:pt x="1511582" y="418586"/>
                  </a:lnTo>
                  <a:lnTo>
                    <a:pt x="1679518" y="465089"/>
                  </a:lnTo>
                  <a:lnTo>
                    <a:pt x="1847453" y="511593"/>
                  </a:lnTo>
                  <a:lnTo>
                    <a:pt x="2015443" y="558096"/>
                  </a:lnTo>
                  <a:lnTo>
                    <a:pt x="2183379" y="604600"/>
                  </a:lnTo>
                  <a:lnTo>
                    <a:pt x="2351314" y="651103"/>
                  </a:lnTo>
                  <a:lnTo>
                    <a:pt x="2519250" y="697607"/>
                  </a:lnTo>
                  <a:lnTo>
                    <a:pt x="2687240" y="744111"/>
                  </a:lnTo>
                  <a:lnTo>
                    <a:pt x="2855175" y="790669"/>
                  </a:lnTo>
                  <a:lnTo>
                    <a:pt x="3023111" y="837172"/>
                  </a:lnTo>
                  <a:lnTo>
                    <a:pt x="3191046" y="883676"/>
                  </a:lnTo>
                  <a:lnTo>
                    <a:pt x="3359036" y="930179"/>
                  </a:lnTo>
                </a:path>
              </a:pathLst>
            </a:custGeom>
            <a:ln w="23251">
              <a:solidFill>
                <a:srgbClr val="FFA5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18409" y="541777"/>
              <a:ext cx="3359150" cy="2310130"/>
            </a:xfrm>
            <a:custGeom>
              <a:avLst/>
              <a:gdLst/>
              <a:ahLst/>
              <a:cxnLst/>
              <a:rect l="l" t="t" r="r" b="b"/>
              <a:pathLst>
                <a:path w="3359150" h="2310130">
                  <a:moveTo>
                    <a:pt x="0" y="2309875"/>
                  </a:moveTo>
                  <a:lnTo>
                    <a:pt x="167935" y="2274970"/>
                  </a:lnTo>
                  <a:lnTo>
                    <a:pt x="335925" y="2197319"/>
                  </a:lnTo>
                  <a:lnTo>
                    <a:pt x="503860" y="2055086"/>
                  </a:lnTo>
                  <a:lnTo>
                    <a:pt x="671796" y="1829919"/>
                  </a:lnTo>
                  <a:lnTo>
                    <a:pt x="839786" y="1516701"/>
                  </a:lnTo>
                  <a:lnTo>
                    <a:pt x="1007721" y="1133020"/>
                  </a:lnTo>
                  <a:lnTo>
                    <a:pt x="1175657" y="723200"/>
                  </a:lnTo>
                  <a:lnTo>
                    <a:pt x="1343592" y="352969"/>
                  </a:lnTo>
                  <a:lnTo>
                    <a:pt x="1511582" y="93442"/>
                  </a:lnTo>
                  <a:lnTo>
                    <a:pt x="1679518" y="0"/>
                  </a:lnTo>
                  <a:lnTo>
                    <a:pt x="1847453" y="93442"/>
                  </a:lnTo>
                  <a:lnTo>
                    <a:pt x="2015443" y="352969"/>
                  </a:lnTo>
                  <a:lnTo>
                    <a:pt x="2183379" y="723200"/>
                  </a:lnTo>
                  <a:lnTo>
                    <a:pt x="2351314" y="1133020"/>
                  </a:lnTo>
                  <a:lnTo>
                    <a:pt x="2519250" y="1516701"/>
                  </a:lnTo>
                  <a:lnTo>
                    <a:pt x="2687240" y="1829919"/>
                  </a:lnTo>
                  <a:lnTo>
                    <a:pt x="2855175" y="2055086"/>
                  </a:lnTo>
                  <a:lnTo>
                    <a:pt x="3023111" y="2197319"/>
                  </a:lnTo>
                  <a:lnTo>
                    <a:pt x="3191046" y="2274970"/>
                  </a:lnTo>
                  <a:lnTo>
                    <a:pt x="3359036" y="2309875"/>
                  </a:lnTo>
                </a:path>
              </a:pathLst>
            </a:custGeom>
            <a:ln w="23251">
              <a:solidFill>
                <a:srgbClr val="00F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50473" y="426281"/>
              <a:ext cx="3695065" cy="2541270"/>
            </a:xfrm>
            <a:custGeom>
              <a:avLst/>
              <a:gdLst/>
              <a:ahLst/>
              <a:cxnLst/>
              <a:rect l="l" t="t" r="r" b="b"/>
              <a:pathLst>
                <a:path w="3695065" h="2541270">
                  <a:moveTo>
                    <a:pt x="0" y="2540868"/>
                  </a:moveTo>
                  <a:lnTo>
                    <a:pt x="3694907" y="2540868"/>
                  </a:lnTo>
                  <a:lnTo>
                    <a:pt x="3694907" y="0"/>
                  </a:lnTo>
                  <a:lnTo>
                    <a:pt x="0" y="0"/>
                  </a:lnTo>
                  <a:lnTo>
                    <a:pt x="0" y="2540868"/>
                  </a:lnTo>
                  <a:close/>
                </a:path>
              </a:pathLst>
            </a:custGeom>
            <a:ln w="5826">
              <a:solidFill>
                <a:srgbClr val="33333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442806" y="2807533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2806" y="2342443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0.5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2806" y="1877353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1.0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42806" y="1412209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1.5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2806" y="947119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2.0</a:t>
            </a:r>
            <a:endParaRPr sz="35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2806" y="482029"/>
            <a:ext cx="93980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5" dirty="0">
                <a:solidFill>
                  <a:srgbClr val="4D4D4D"/>
                </a:solidFill>
                <a:latin typeface="Arial"/>
                <a:cs typeface="Arial"/>
              </a:rPr>
              <a:t>2.5</a:t>
            </a:r>
            <a:endParaRPr sz="35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35553" y="526149"/>
            <a:ext cx="3542029" cy="2456180"/>
          </a:xfrm>
          <a:custGeom>
            <a:avLst/>
            <a:gdLst/>
            <a:ahLst/>
            <a:cxnLst/>
            <a:rect l="l" t="t" r="r" b="b"/>
            <a:pathLst>
              <a:path w="3542029" h="2456180">
                <a:moveTo>
                  <a:pt x="0" y="2325503"/>
                </a:moveTo>
                <a:lnTo>
                  <a:pt x="14920" y="2325503"/>
                </a:lnTo>
              </a:path>
              <a:path w="3542029" h="2456180">
                <a:moveTo>
                  <a:pt x="0" y="1860413"/>
                </a:moveTo>
                <a:lnTo>
                  <a:pt x="14920" y="1860413"/>
                </a:lnTo>
              </a:path>
              <a:path w="3542029" h="2456180">
                <a:moveTo>
                  <a:pt x="0" y="1395323"/>
                </a:moveTo>
                <a:lnTo>
                  <a:pt x="14920" y="1395323"/>
                </a:lnTo>
              </a:path>
              <a:path w="3542029" h="2456180">
                <a:moveTo>
                  <a:pt x="0" y="930179"/>
                </a:moveTo>
                <a:lnTo>
                  <a:pt x="14920" y="930179"/>
                </a:lnTo>
              </a:path>
              <a:path w="3542029" h="2456180">
                <a:moveTo>
                  <a:pt x="0" y="465089"/>
                </a:moveTo>
                <a:lnTo>
                  <a:pt x="14920" y="465089"/>
                </a:lnTo>
              </a:path>
              <a:path w="3542029" h="2456180">
                <a:moveTo>
                  <a:pt x="0" y="0"/>
                </a:moveTo>
                <a:lnTo>
                  <a:pt x="14920" y="0"/>
                </a:lnTo>
              </a:path>
              <a:path w="3542029" h="2456180">
                <a:moveTo>
                  <a:pt x="182855" y="2455920"/>
                </a:moveTo>
                <a:lnTo>
                  <a:pt x="182855" y="2441000"/>
                </a:lnTo>
              </a:path>
              <a:path w="3542029" h="2456180">
                <a:moveTo>
                  <a:pt x="1022642" y="2455920"/>
                </a:moveTo>
                <a:lnTo>
                  <a:pt x="1022642" y="2441000"/>
                </a:lnTo>
              </a:path>
              <a:path w="3542029" h="2456180">
                <a:moveTo>
                  <a:pt x="1862374" y="2455920"/>
                </a:moveTo>
                <a:lnTo>
                  <a:pt x="1862374" y="2441000"/>
                </a:lnTo>
              </a:path>
              <a:path w="3542029" h="2456180">
                <a:moveTo>
                  <a:pt x="2702106" y="2455920"/>
                </a:moveTo>
                <a:lnTo>
                  <a:pt x="2702106" y="2441000"/>
                </a:lnTo>
              </a:path>
              <a:path w="3542029" h="2456180">
                <a:moveTo>
                  <a:pt x="3541892" y="2455920"/>
                </a:moveTo>
                <a:lnTo>
                  <a:pt x="3541892" y="2441000"/>
                </a:lnTo>
              </a:path>
            </a:pathLst>
          </a:custGeom>
          <a:ln w="582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658007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53</a:t>
            </a:r>
          </a:p>
        </p:txBody>
      </p:sp>
      <p:sp>
        <p:nvSpPr>
          <p:cNvPr id="21" name="object 21"/>
          <p:cNvSpPr txBox="1"/>
          <p:nvPr/>
        </p:nvSpPr>
        <p:spPr>
          <a:xfrm>
            <a:off x="1497793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0.25</a:t>
            </a:r>
            <a:endParaRPr sz="3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177312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0.75</a:t>
            </a:r>
            <a:endParaRPr sz="35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017043" y="2967463"/>
            <a:ext cx="12128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1.00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2337525" y="2967463"/>
            <a:ext cx="121285" cy="1555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0.50</a:t>
            </a:r>
            <a:endParaRPr sz="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0"/>
              </a:spcBef>
            </a:pPr>
            <a:r>
              <a:rPr sz="450" spc="10" dirty="0">
                <a:latin typeface="Arial"/>
                <a:cs typeface="Arial"/>
              </a:rPr>
              <a:t>p</a:t>
            </a:r>
            <a:endParaRPr sz="45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360482" y="1444236"/>
            <a:ext cx="92710" cy="505459"/>
          </a:xfrm>
          <a:prstGeom prst="rect">
            <a:avLst/>
          </a:prstGeom>
        </p:spPr>
        <p:txBody>
          <a:bodyPr vert="vert270" wrap="square" lIns="0" tIns="9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sz="450" dirty="0">
                <a:latin typeface="Arial"/>
                <a:cs typeface="Arial"/>
              </a:rPr>
              <a:t>probability</a:t>
            </a:r>
            <a:r>
              <a:rPr sz="450" spc="85" dirty="0">
                <a:latin typeface="Arial"/>
                <a:cs typeface="Arial"/>
              </a:rPr>
              <a:t> </a:t>
            </a:r>
            <a:r>
              <a:rPr sz="450" spc="-10" dirty="0">
                <a:latin typeface="Arial"/>
                <a:cs typeface="Arial"/>
              </a:rPr>
              <a:t>density</a:t>
            </a:r>
            <a:endParaRPr sz="4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272034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55" dirty="0">
                <a:solidFill>
                  <a:srgbClr val="F9F9F9"/>
                </a:solidFill>
                <a:latin typeface="Arial"/>
                <a:cs typeface="Arial"/>
              </a:rPr>
              <a:t>Bayesian</a:t>
            </a: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 Memes</a:t>
            </a:r>
            <a:r>
              <a:rPr sz="1200" b="1" spc="-1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for</a:t>
            </a:r>
            <a:r>
              <a:rPr sz="1200" b="1" spc="-1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30" dirty="0">
                <a:solidFill>
                  <a:srgbClr val="F9F9F9"/>
                </a:solidFill>
                <a:latin typeface="Arial"/>
                <a:cs typeface="Arial"/>
              </a:rPr>
              <a:t>Frequentist</a:t>
            </a: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35" dirty="0">
                <a:solidFill>
                  <a:srgbClr val="F9F9F9"/>
                </a:solidFill>
                <a:latin typeface="Arial"/>
                <a:cs typeface="Arial"/>
              </a:rPr>
              <a:t>Teens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35811" y="423654"/>
            <a:ext cx="1536370" cy="232708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222082" y="2897967"/>
            <a:ext cx="2164715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b="1" spc="-20" dirty="0">
                <a:solidFill>
                  <a:srgbClr val="22373A"/>
                </a:solidFill>
                <a:latin typeface="Arial"/>
                <a:cs typeface="Arial"/>
              </a:rPr>
              <a:t>Figure</a:t>
            </a:r>
            <a:r>
              <a:rPr sz="1000" b="1" spc="2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000" b="1" dirty="0">
                <a:solidFill>
                  <a:srgbClr val="22373A"/>
                </a:solidFill>
                <a:latin typeface="Arial"/>
                <a:cs typeface="Arial"/>
              </a:rPr>
              <a:t>1:</a:t>
            </a:r>
            <a:r>
              <a:rPr sz="1000" b="1" spc="15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000" dirty="0">
                <a:solidFill>
                  <a:srgbClr val="22373A"/>
                </a:solidFill>
                <a:latin typeface="Tahoma"/>
                <a:cs typeface="Tahoma"/>
              </a:rPr>
              <a:t>R</a:t>
            </a:r>
            <a:r>
              <a:rPr sz="10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000" spc="-70" dirty="0">
                <a:solidFill>
                  <a:srgbClr val="22373A"/>
                </a:solidFill>
                <a:latin typeface="Tahoma"/>
                <a:cs typeface="Tahoma"/>
              </a:rPr>
              <a:t>memes</a:t>
            </a:r>
            <a:r>
              <a:rPr sz="10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000" spc="-20" dirty="0">
                <a:solidFill>
                  <a:srgbClr val="22373A"/>
                </a:solidFill>
                <a:latin typeface="Tahoma"/>
                <a:cs typeface="Tahoma"/>
              </a:rPr>
              <a:t>for </a:t>
            </a:r>
            <a:r>
              <a:rPr sz="1000" spc="-10" dirty="0">
                <a:solidFill>
                  <a:srgbClr val="22373A"/>
                </a:solidFill>
                <a:latin typeface="Tahoma"/>
                <a:cs typeface="Tahoma"/>
              </a:rPr>
              <a:t>statistical</a:t>
            </a:r>
            <a:r>
              <a:rPr sz="10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000" spc="-20" dirty="0">
                <a:solidFill>
                  <a:srgbClr val="22373A"/>
                </a:solidFill>
                <a:latin typeface="Tahoma"/>
                <a:cs typeface="Tahoma"/>
              </a:rPr>
              <a:t>fiends</a:t>
            </a:r>
            <a:endParaRPr sz="1000">
              <a:latin typeface="Tahoma"/>
              <a:cs typeface="Tahom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219"/>
              </a:spcBef>
            </a:pPr>
            <a:r>
              <a:rPr dirty="0"/>
              <a:t>4</a:t>
            </a:r>
          </a:p>
        </p:txBody>
      </p:sp>
    </p:spTree>
  </p:cSld>
  <p:clrMapOvr>
    <a:masterClrMapping/>
  </p:clrMapOvr>
  <p:transition>
    <p:cut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2480945" cy="5734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20" dirty="0">
                <a:solidFill>
                  <a:srgbClr val="F9F9F9"/>
                </a:solidFill>
                <a:latin typeface="Arial"/>
                <a:cs typeface="Arial"/>
              </a:rPr>
              <a:t>Game </a:t>
            </a:r>
            <a:r>
              <a:rPr sz="1200" b="1" spc="-50" dirty="0">
                <a:solidFill>
                  <a:srgbClr val="F9F9F9"/>
                </a:solidFill>
                <a:latin typeface="Arial"/>
                <a:cs typeface="Arial"/>
              </a:rPr>
              <a:t>3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50">
              <a:latin typeface="Arial"/>
              <a:cs typeface="Arial"/>
            </a:endParaRPr>
          </a:p>
          <a:p>
            <a:pPr marL="232410">
              <a:lnSpc>
                <a:spcPct val="100000"/>
              </a:lnSpc>
            </a:pP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They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managed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beat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King’s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College!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733963"/>
            <a:ext cx="3888740" cy="2691130"/>
            <a:chOff x="359994" y="733963"/>
            <a:chExt cx="3888740" cy="2691130"/>
          </a:xfrm>
        </p:grpSpPr>
        <p:sp>
          <p:nvSpPr>
            <p:cNvPr id="5" name="object 5"/>
            <p:cNvSpPr/>
            <p:nvPr/>
          </p:nvSpPr>
          <p:spPr>
            <a:xfrm>
              <a:off x="359994" y="734525"/>
              <a:ext cx="3888104" cy="2690495"/>
            </a:xfrm>
            <a:custGeom>
              <a:avLst/>
              <a:gdLst/>
              <a:ahLst/>
              <a:cxnLst/>
              <a:rect l="l" t="t" r="r" b="b"/>
              <a:pathLst>
                <a:path w="3888104" h="2690495">
                  <a:moveTo>
                    <a:pt x="3888000" y="0"/>
                  </a:moveTo>
                  <a:lnTo>
                    <a:pt x="0" y="0"/>
                  </a:lnTo>
                  <a:lnTo>
                    <a:pt x="0" y="2690017"/>
                  </a:lnTo>
                  <a:lnTo>
                    <a:pt x="3888000" y="2690017"/>
                  </a:lnTo>
                  <a:lnTo>
                    <a:pt x="388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1984731"/>
                  </a:moveTo>
                  <a:lnTo>
                    <a:pt x="3735802" y="1984731"/>
                  </a:lnTo>
                </a:path>
                <a:path w="3736340" h="2541270">
                  <a:moveTo>
                    <a:pt x="0" y="1103451"/>
                  </a:moveTo>
                  <a:lnTo>
                    <a:pt x="3735802" y="1103451"/>
                  </a:lnTo>
                </a:path>
                <a:path w="3736340" h="2541270">
                  <a:moveTo>
                    <a:pt x="0" y="222117"/>
                  </a:moveTo>
                  <a:lnTo>
                    <a:pt x="3735802" y="222117"/>
                  </a:lnTo>
                </a:path>
                <a:path w="3736340" h="2541270">
                  <a:moveTo>
                    <a:pt x="594363" y="2540868"/>
                  </a:moveTo>
                  <a:lnTo>
                    <a:pt x="594363" y="0"/>
                  </a:lnTo>
                </a:path>
                <a:path w="3736340" h="2541270">
                  <a:moveTo>
                    <a:pt x="1443406" y="2540868"/>
                  </a:moveTo>
                  <a:lnTo>
                    <a:pt x="1443406" y="0"/>
                  </a:lnTo>
                </a:path>
                <a:path w="3736340" h="2541270">
                  <a:moveTo>
                    <a:pt x="2292450" y="2540868"/>
                  </a:moveTo>
                  <a:lnTo>
                    <a:pt x="2292450" y="0"/>
                  </a:lnTo>
                </a:path>
                <a:path w="3736340" h="2541270">
                  <a:moveTo>
                    <a:pt x="3141493" y="2540868"/>
                  </a:moveTo>
                  <a:lnTo>
                    <a:pt x="3141493" y="0"/>
                  </a:lnTo>
                </a:path>
              </a:pathLst>
            </a:custGeom>
            <a:ln w="3175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425371"/>
                  </a:moveTo>
                  <a:lnTo>
                    <a:pt x="3735802" y="2425371"/>
                  </a:lnTo>
                </a:path>
                <a:path w="3736340" h="2541270">
                  <a:moveTo>
                    <a:pt x="0" y="1544091"/>
                  </a:moveTo>
                  <a:lnTo>
                    <a:pt x="3735802" y="1544091"/>
                  </a:lnTo>
                </a:path>
                <a:path w="3736340" h="2541270">
                  <a:moveTo>
                    <a:pt x="0" y="662757"/>
                  </a:moveTo>
                  <a:lnTo>
                    <a:pt x="3735802" y="662757"/>
                  </a:lnTo>
                </a:path>
                <a:path w="3736340" h="2541270">
                  <a:moveTo>
                    <a:pt x="169841" y="2540868"/>
                  </a:moveTo>
                  <a:lnTo>
                    <a:pt x="169841" y="0"/>
                  </a:lnTo>
                </a:path>
                <a:path w="3736340" h="2541270">
                  <a:moveTo>
                    <a:pt x="1018884" y="2540868"/>
                  </a:moveTo>
                  <a:lnTo>
                    <a:pt x="1018884" y="0"/>
                  </a:lnTo>
                </a:path>
                <a:path w="3736340" h="2541270">
                  <a:moveTo>
                    <a:pt x="1867928" y="2540868"/>
                  </a:moveTo>
                  <a:lnTo>
                    <a:pt x="1867928" y="0"/>
                  </a:lnTo>
                </a:path>
                <a:path w="3736340" h="2541270">
                  <a:moveTo>
                    <a:pt x="2716971" y="2540868"/>
                  </a:moveTo>
                  <a:lnTo>
                    <a:pt x="2716971" y="0"/>
                  </a:lnTo>
                </a:path>
                <a:path w="3736340" h="2541270">
                  <a:moveTo>
                    <a:pt x="3566015" y="2540868"/>
                  </a:moveTo>
                  <a:lnTo>
                    <a:pt x="3566015" y="0"/>
                  </a:lnTo>
                </a:path>
              </a:pathLst>
            </a:custGeom>
            <a:ln w="5826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79420" y="1404579"/>
              <a:ext cx="3396615" cy="1680845"/>
            </a:xfrm>
            <a:custGeom>
              <a:avLst/>
              <a:gdLst/>
              <a:ahLst/>
              <a:cxnLst/>
              <a:rect l="l" t="t" r="r" b="b"/>
              <a:pathLst>
                <a:path w="3396615" h="1680845">
                  <a:moveTo>
                    <a:pt x="0" y="1680716"/>
                  </a:moveTo>
                  <a:lnTo>
                    <a:pt x="169786" y="1618094"/>
                  </a:lnTo>
                  <a:lnTo>
                    <a:pt x="339573" y="1520023"/>
                  </a:lnTo>
                  <a:lnTo>
                    <a:pt x="509415" y="1377735"/>
                  </a:lnTo>
                  <a:lnTo>
                    <a:pt x="679202" y="1187201"/>
                  </a:lnTo>
                  <a:lnTo>
                    <a:pt x="849043" y="953104"/>
                  </a:lnTo>
                  <a:lnTo>
                    <a:pt x="1018830" y="691672"/>
                  </a:lnTo>
                  <a:lnTo>
                    <a:pt x="1188617" y="431001"/>
                  </a:lnTo>
                  <a:lnTo>
                    <a:pt x="1358458" y="206543"/>
                  </a:lnTo>
                  <a:lnTo>
                    <a:pt x="1528245" y="54072"/>
                  </a:lnTo>
                  <a:lnTo>
                    <a:pt x="1698087" y="0"/>
                  </a:lnTo>
                  <a:lnTo>
                    <a:pt x="1867873" y="54072"/>
                  </a:lnTo>
                  <a:lnTo>
                    <a:pt x="2037660" y="206543"/>
                  </a:lnTo>
                  <a:lnTo>
                    <a:pt x="2207502" y="431001"/>
                  </a:lnTo>
                  <a:lnTo>
                    <a:pt x="2377289" y="691672"/>
                  </a:lnTo>
                  <a:lnTo>
                    <a:pt x="2547130" y="953104"/>
                  </a:lnTo>
                  <a:lnTo>
                    <a:pt x="2716917" y="1187201"/>
                  </a:lnTo>
                  <a:lnTo>
                    <a:pt x="2886704" y="1377735"/>
                  </a:lnTo>
                  <a:lnTo>
                    <a:pt x="3056545" y="1520023"/>
                  </a:lnTo>
                  <a:lnTo>
                    <a:pt x="3226332" y="1618094"/>
                  </a:lnTo>
                  <a:lnTo>
                    <a:pt x="3396174" y="1680716"/>
                  </a:lnTo>
                </a:path>
              </a:pathLst>
            </a:custGeom>
            <a:ln w="11598">
              <a:solidFill>
                <a:srgbClr val="BEBEB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79420" y="974067"/>
              <a:ext cx="3396615" cy="2188845"/>
            </a:xfrm>
            <a:custGeom>
              <a:avLst/>
              <a:gdLst/>
              <a:ahLst/>
              <a:cxnLst/>
              <a:rect l="l" t="t" r="r" b="b"/>
              <a:pathLst>
                <a:path w="3396615" h="2188845">
                  <a:moveTo>
                    <a:pt x="0" y="2188443"/>
                  </a:moveTo>
                  <a:lnTo>
                    <a:pt x="169786" y="2155335"/>
                  </a:lnTo>
                  <a:lnTo>
                    <a:pt x="339573" y="2081822"/>
                  </a:lnTo>
                  <a:lnTo>
                    <a:pt x="509415" y="1947049"/>
                  </a:lnTo>
                  <a:lnTo>
                    <a:pt x="679202" y="1733754"/>
                  </a:lnTo>
                  <a:lnTo>
                    <a:pt x="849043" y="1436981"/>
                  </a:lnTo>
                  <a:lnTo>
                    <a:pt x="1018830" y="1073447"/>
                  </a:lnTo>
                  <a:lnTo>
                    <a:pt x="1188617" y="685192"/>
                  </a:lnTo>
                  <a:lnTo>
                    <a:pt x="1358458" y="334400"/>
                  </a:lnTo>
                  <a:lnTo>
                    <a:pt x="1528245" y="88541"/>
                  </a:lnTo>
                  <a:lnTo>
                    <a:pt x="1698087" y="0"/>
                  </a:lnTo>
                  <a:lnTo>
                    <a:pt x="1867873" y="88541"/>
                  </a:lnTo>
                  <a:lnTo>
                    <a:pt x="2037660" y="334400"/>
                  </a:lnTo>
                  <a:lnTo>
                    <a:pt x="2207502" y="685192"/>
                  </a:lnTo>
                  <a:lnTo>
                    <a:pt x="2377289" y="1073447"/>
                  </a:lnTo>
                  <a:lnTo>
                    <a:pt x="2547130" y="1436981"/>
                  </a:lnTo>
                  <a:lnTo>
                    <a:pt x="2716917" y="1733754"/>
                  </a:lnTo>
                  <a:lnTo>
                    <a:pt x="2886704" y="1947049"/>
                  </a:lnTo>
                  <a:lnTo>
                    <a:pt x="3056545" y="2081822"/>
                  </a:lnTo>
                  <a:lnTo>
                    <a:pt x="3226332" y="2155335"/>
                  </a:lnTo>
                  <a:lnTo>
                    <a:pt x="3396174" y="2188443"/>
                  </a:lnTo>
                </a:path>
              </a:pathLst>
            </a:custGeom>
            <a:ln w="23251">
              <a:solidFill>
                <a:srgbClr val="A020F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79420" y="2281230"/>
              <a:ext cx="3396615" cy="881380"/>
            </a:xfrm>
            <a:custGeom>
              <a:avLst/>
              <a:gdLst/>
              <a:ahLst/>
              <a:cxnLst/>
              <a:rect l="l" t="t" r="r" b="b"/>
              <a:pathLst>
                <a:path w="3396615" h="881380">
                  <a:moveTo>
                    <a:pt x="0" y="881280"/>
                  </a:moveTo>
                  <a:lnTo>
                    <a:pt x="169786" y="837227"/>
                  </a:lnTo>
                  <a:lnTo>
                    <a:pt x="339573" y="793173"/>
                  </a:lnTo>
                  <a:lnTo>
                    <a:pt x="509415" y="749066"/>
                  </a:lnTo>
                  <a:lnTo>
                    <a:pt x="679202" y="705013"/>
                  </a:lnTo>
                  <a:lnTo>
                    <a:pt x="849043" y="660960"/>
                  </a:lnTo>
                  <a:lnTo>
                    <a:pt x="1018830" y="616906"/>
                  </a:lnTo>
                  <a:lnTo>
                    <a:pt x="1188617" y="572799"/>
                  </a:lnTo>
                  <a:lnTo>
                    <a:pt x="1358458" y="528746"/>
                  </a:lnTo>
                  <a:lnTo>
                    <a:pt x="1528245" y="484693"/>
                  </a:lnTo>
                  <a:lnTo>
                    <a:pt x="1698087" y="440640"/>
                  </a:lnTo>
                  <a:lnTo>
                    <a:pt x="1867873" y="396586"/>
                  </a:lnTo>
                  <a:lnTo>
                    <a:pt x="2037660" y="352479"/>
                  </a:lnTo>
                  <a:lnTo>
                    <a:pt x="2207502" y="308426"/>
                  </a:lnTo>
                  <a:lnTo>
                    <a:pt x="2377289" y="264373"/>
                  </a:lnTo>
                  <a:lnTo>
                    <a:pt x="2547130" y="220320"/>
                  </a:lnTo>
                  <a:lnTo>
                    <a:pt x="2716917" y="176266"/>
                  </a:lnTo>
                  <a:lnTo>
                    <a:pt x="2886704" y="132159"/>
                  </a:lnTo>
                  <a:lnTo>
                    <a:pt x="3056545" y="88106"/>
                  </a:lnTo>
                  <a:lnTo>
                    <a:pt x="3226332" y="44053"/>
                  </a:lnTo>
                  <a:lnTo>
                    <a:pt x="3396174" y="0"/>
                  </a:lnTo>
                </a:path>
              </a:pathLst>
            </a:custGeom>
            <a:ln w="23251">
              <a:solidFill>
                <a:srgbClr val="FFA5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79420" y="852635"/>
              <a:ext cx="3396615" cy="2310130"/>
            </a:xfrm>
            <a:custGeom>
              <a:avLst/>
              <a:gdLst/>
              <a:ahLst/>
              <a:cxnLst/>
              <a:rect l="l" t="t" r="r" b="b"/>
              <a:pathLst>
                <a:path w="3396615" h="2310130">
                  <a:moveTo>
                    <a:pt x="0" y="2309875"/>
                  </a:moveTo>
                  <a:lnTo>
                    <a:pt x="169786" y="2306553"/>
                  </a:lnTo>
                  <a:lnTo>
                    <a:pt x="339573" y="2288529"/>
                  </a:lnTo>
                  <a:lnTo>
                    <a:pt x="509415" y="2237451"/>
                  </a:lnTo>
                  <a:lnTo>
                    <a:pt x="679202" y="2127999"/>
                  </a:lnTo>
                  <a:lnTo>
                    <a:pt x="849043" y="1934144"/>
                  </a:lnTo>
                  <a:lnTo>
                    <a:pt x="1018830" y="1640910"/>
                  </a:lnTo>
                  <a:lnTo>
                    <a:pt x="1188617" y="1257610"/>
                  </a:lnTo>
                  <a:lnTo>
                    <a:pt x="1358458" y="826662"/>
                  </a:lnTo>
                  <a:lnTo>
                    <a:pt x="1528245" y="419947"/>
                  </a:lnTo>
                  <a:lnTo>
                    <a:pt x="1698087" y="121431"/>
                  </a:lnTo>
                  <a:lnTo>
                    <a:pt x="1867873" y="0"/>
                  </a:lnTo>
                  <a:lnTo>
                    <a:pt x="2037660" y="85056"/>
                  </a:lnTo>
                  <a:lnTo>
                    <a:pt x="2207502" y="355637"/>
                  </a:lnTo>
                  <a:lnTo>
                    <a:pt x="2377289" y="748902"/>
                  </a:lnTo>
                  <a:lnTo>
                    <a:pt x="2547130" y="1182681"/>
                  </a:lnTo>
                  <a:lnTo>
                    <a:pt x="2716917" y="1582318"/>
                  </a:lnTo>
                  <a:lnTo>
                    <a:pt x="2886704" y="1899566"/>
                  </a:lnTo>
                  <a:lnTo>
                    <a:pt x="3056545" y="2117980"/>
                  </a:lnTo>
                  <a:lnTo>
                    <a:pt x="3226332" y="2247035"/>
                  </a:lnTo>
                  <a:lnTo>
                    <a:pt x="3396174" y="2309875"/>
                  </a:lnTo>
                </a:path>
              </a:pathLst>
            </a:custGeom>
            <a:ln w="23251">
              <a:solidFill>
                <a:srgbClr val="00F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540868"/>
                  </a:moveTo>
                  <a:lnTo>
                    <a:pt x="3735802" y="2540868"/>
                  </a:lnTo>
                  <a:lnTo>
                    <a:pt x="3735802" y="0"/>
                  </a:lnTo>
                  <a:lnTo>
                    <a:pt x="0" y="0"/>
                  </a:lnTo>
                  <a:lnTo>
                    <a:pt x="0" y="2540868"/>
                  </a:lnTo>
                  <a:close/>
                </a:path>
              </a:pathLst>
            </a:custGeom>
            <a:ln w="5826">
              <a:solidFill>
                <a:srgbClr val="33333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442806" y="2237110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1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2806" y="1355830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2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94658" y="1399896"/>
            <a:ext cx="3581400" cy="1893570"/>
          </a:xfrm>
          <a:custGeom>
            <a:avLst/>
            <a:gdLst/>
            <a:ahLst/>
            <a:cxnLst/>
            <a:rect l="l" t="t" r="r" b="b"/>
            <a:pathLst>
              <a:path w="3581400" h="1893570">
                <a:moveTo>
                  <a:pt x="0" y="1762614"/>
                </a:moveTo>
                <a:lnTo>
                  <a:pt x="14920" y="1762614"/>
                </a:lnTo>
              </a:path>
              <a:path w="3581400" h="1893570">
                <a:moveTo>
                  <a:pt x="0" y="881334"/>
                </a:moveTo>
                <a:lnTo>
                  <a:pt x="14920" y="881334"/>
                </a:lnTo>
              </a:path>
              <a:path w="3581400" h="1893570">
                <a:moveTo>
                  <a:pt x="0" y="0"/>
                </a:moveTo>
                <a:lnTo>
                  <a:pt x="14920" y="0"/>
                </a:lnTo>
              </a:path>
              <a:path w="3581400" h="1893570">
                <a:moveTo>
                  <a:pt x="184761" y="1893031"/>
                </a:moveTo>
                <a:lnTo>
                  <a:pt x="184761" y="1878111"/>
                </a:lnTo>
              </a:path>
              <a:path w="3581400" h="1893570">
                <a:moveTo>
                  <a:pt x="1033805" y="1893031"/>
                </a:moveTo>
                <a:lnTo>
                  <a:pt x="1033805" y="1878111"/>
                </a:lnTo>
              </a:path>
              <a:path w="3581400" h="1893570">
                <a:moveTo>
                  <a:pt x="1882848" y="1893031"/>
                </a:moveTo>
                <a:lnTo>
                  <a:pt x="1882848" y="1878111"/>
                </a:lnTo>
              </a:path>
              <a:path w="3581400" h="1893570">
                <a:moveTo>
                  <a:pt x="2731892" y="1893031"/>
                </a:moveTo>
                <a:lnTo>
                  <a:pt x="2731892" y="1878111"/>
                </a:lnTo>
              </a:path>
              <a:path w="3581400" h="1893570">
                <a:moveTo>
                  <a:pt x="3580935" y="1893031"/>
                </a:moveTo>
                <a:lnTo>
                  <a:pt x="3580935" y="1878111"/>
                </a:lnTo>
              </a:path>
            </a:pathLst>
          </a:custGeom>
          <a:ln w="582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360482" y="1755094"/>
            <a:ext cx="92710" cy="505459"/>
          </a:xfrm>
          <a:prstGeom prst="rect">
            <a:avLst/>
          </a:prstGeom>
        </p:spPr>
        <p:txBody>
          <a:bodyPr vert="vert270" wrap="square" lIns="0" tIns="9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sz="450" dirty="0">
                <a:latin typeface="Arial"/>
                <a:cs typeface="Arial"/>
              </a:rPr>
              <a:t>probability</a:t>
            </a:r>
            <a:r>
              <a:rPr sz="450" spc="85" dirty="0">
                <a:latin typeface="Arial"/>
                <a:cs typeface="Arial"/>
              </a:rPr>
              <a:t> </a:t>
            </a:r>
            <a:r>
              <a:rPr sz="450" spc="-10" dirty="0">
                <a:latin typeface="Arial"/>
                <a:cs typeface="Arial"/>
              </a:rPr>
              <a:t>density</a:t>
            </a:r>
            <a:endParaRPr sz="45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2806" y="3123033"/>
            <a:ext cx="5270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0</a:t>
            </a:r>
            <a:endParaRPr sz="35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54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619018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468062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0.25</a:t>
            </a:r>
            <a:endParaRPr sz="3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317105" y="3282963"/>
            <a:ext cx="121285" cy="1517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0.50</a:t>
            </a:r>
            <a:endParaRPr sz="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0"/>
              </a:spcBef>
            </a:pPr>
            <a:r>
              <a:rPr sz="450" spc="10" dirty="0">
                <a:latin typeface="Arial"/>
                <a:cs typeface="Arial"/>
              </a:rPr>
              <a:t>p</a:t>
            </a:r>
            <a:endParaRPr sz="4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166149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0.75</a:t>
            </a:r>
            <a:endParaRPr sz="35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015192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1.00</a:t>
            </a:r>
            <a:endParaRPr sz="3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3357245" cy="5734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20" dirty="0">
                <a:solidFill>
                  <a:srgbClr val="F9F9F9"/>
                </a:solidFill>
                <a:latin typeface="Arial"/>
                <a:cs typeface="Arial"/>
              </a:rPr>
              <a:t>Game </a:t>
            </a:r>
            <a:r>
              <a:rPr sz="1200" b="1" spc="-50" dirty="0">
                <a:solidFill>
                  <a:srgbClr val="F9F9F9"/>
                </a:solidFill>
                <a:latin typeface="Arial"/>
                <a:cs typeface="Arial"/>
              </a:rPr>
              <a:t>4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50">
              <a:latin typeface="Arial"/>
              <a:cs typeface="Arial"/>
            </a:endParaRPr>
          </a:p>
          <a:p>
            <a:pPr marL="232410">
              <a:lnSpc>
                <a:spcPct val="100000"/>
              </a:lnSpc>
            </a:pP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Another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game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against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Queen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Marys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another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win!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733963"/>
            <a:ext cx="3888740" cy="2691130"/>
            <a:chOff x="359994" y="733963"/>
            <a:chExt cx="3888740" cy="2691130"/>
          </a:xfrm>
        </p:grpSpPr>
        <p:sp>
          <p:nvSpPr>
            <p:cNvPr id="5" name="object 5"/>
            <p:cNvSpPr/>
            <p:nvPr/>
          </p:nvSpPr>
          <p:spPr>
            <a:xfrm>
              <a:off x="359994" y="734525"/>
              <a:ext cx="3888104" cy="2690495"/>
            </a:xfrm>
            <a:custGeom>
              <a:avLst/>
              <a:gdLst/>
              <a:ahLst/>
              <a:cxnLst/>
              <a:rect l="l" t="t" r="r" b="b"/>
              <a:pathLst>
                <a:path w="3888104" h="2690495">
                  <a:moveTo>
                    <a:pt x="3888000" y="0"/>
                  </a:moveTo>
                  <a:lnTo>
                    <a:pt x="0" y="0"/>
                  </a:lnTo>
                  <a:lnTo>
                    <a:pt x="0" y="2690017"/>
                  </a:lnTo>
                  <a:lnTo>
                    <a:pt x="3888000" y="2690017"/>
                  </a:lnTo>
                  <a:lnTo>
                    <a:pt x="388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004008"/>
                  </a:moveTo>
                  <a:lnTo>
                    <a:pt x="3735802" y="2004008"/>
                  </a:lnTo>
                </a:path>
                <a:path w="3736340" h="2541270">
                  <a:moveTo>
                    <a:pt x="0" y="1161281"/>
                  </a:moveTo>
                  <a:lnTo>
                    <a:pt x="3735802" y="1161281"/>
                  </a:lnTo>
                </a:path>
                <a:path w="3736340" h="2541270">
                  <a:moveTo>
                    <a:pt x="0" y="318554"/>
                  </a:moveTo>
                  <a:lnTo>
                    <a:pt x="3735802" y="318554"/>
                  </a:lnTo>
                </a:path>
                <a:path w="3736340" h="2541270">
                  <a:moveTo>
                    <a:pt x="594363" y="2540868"/>
                  </a:moveTo>
                  <a:lnTo>
                    <a:pt x="594363" y="0"/>
                  </a:lnTo>
                </a:path>
                <a:path w="3736340" h="2541270">
                  <a:moveTo>
                    <a:pt x="1443406" y="2540868"/>
                  </a:moveTo>
                  <a:lnTo>
                    <a:pt x="1443406" y="0"/>
                  </a:lnTo>
                </a:path>
                <a:path w="3736340" h="2541270">
                  <a:moveTo>
                    <a:pt x="2292450" y="2540868"/>
                  </a:moveTo>
                  <a:lnTo>
                    <a:pt x="2292450" y="0"/>
                  </a:lnTo>
                </a:path>
                <a:path w="3736340" h="2541270">
                  <a:moveTo>
                    <a:pt x="3141493" y="2540868"/>
                  </a:moveTo>
                  <a:lnTo>
                    <a:pt x="3141493" y="0"/>
                  </a:lnTo>
                </a:path>
              </a:pathLst>
            </a:custGeom>
            <a:ln w="3175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425371"/>
                  </a:moveTo>
                  <a:lnTo>
                    <a:pt x="3735802" y="2425371"/>
                  </a:lnTo>
                </a:path>
                <a:path w="3736340" h="2541270">
                  <a:moveTo>
                    <a:pt x="0" y="1582644"/>
                  </a:moveTo>
                  <a:lnTo>
                    <a:pt x="3735802" y="1582644"/>
                  </a:lnTo>
                </a:path>
                <a:path w="3736340" h="2541270">
                  <a:moveTo>
                    <a:pt x="0" y="739918"/>
                  </a:moveTo>
                  <a:lnTo>
                    <a:pt x="3735802" y="739918"/>
                  </a:lnTo>
                </a:path>
                <a:path w="3736340" h="2541270">
                  <a:moveTo>
                    <a:pt x="169841" y="2540868"/>
                  </a:moveTo>
                  <a:lnTo>
                    <a:pt x="169841" y="0"/>
                  </a:lnTo>
                </a:path>
                <a:path w="3736340" h="2541270">
                  <a:moveTo>
                    <a:pt x="1018884" y="2540868"/>
                  </a:moveTo>
                  <a:lnTo>
                    <a:pt x="1018884" y="0"/>
                  </a:lnTo>
                </a:path>
                <a:path w="3736340" h="2541270">
                  <a:moveTo>
                    <a:pt x="1867928" y="2540868"/>
                  </a:moveTo>
                  <a:lnTo>
                    <a:pt x="1867928" y="0"/>
                  </a:lnTo>
                </a:path>
                <a:path w="3736340" h="2541270">
                  <a:moveTo>
                    <a:pt x="2716971" y="2540868"/>
                  </a:moveTo>
                  <a:lnTo>
                    <a:pt x="2716971" y="0"/>
                  </a:lnTo>
                </a:path>
                <a:path w="3736340" h="2541270">
                  <a:moveTo>
                    <a:pt x="3566015" y="2540868"/>
                  </a:moveTo>
                  <a:lnTo>
                    <a:pt x="3566015" y="0"/>
                  </a:lnTo>
                </a:path>
              </a:pathLst>
            </a:custGeom>
            <a:ln w="5826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79420" y="1481522"/>
              <a:ext cx="3396615" cy="1607185"/>
            </a:xfrm>
            <a:custGeom>
              <a:avLst/>
              <a:gdLst/>
              <a:ahLst/>
              <a:cxnLst/>
              <a:rect l="l" t="t" r="r" b="b"/>
              <a:pathLst>
                <a:path w="3396615" h="1607185">
                  <a:moveTo>
                    <a:pt x="0" y="1607149"/>
                  </a:moveTo>
                  <a:lnTo>
                    <a:pt x="169786" y="1547250"/>
                  </a:lnTo>
                  <a:lnTo>
                    <a:pt x="339573" y="1453480"/>
                  </a:lnTo>
                  <a:lnTo>
                    <a:pt x="509415" y="1317455"/>
                  </a:lnTo>
                  <a:lnTo>
                    <a:pt x="679202" y="1135252"/>
                  </a:lnTo>
                  <a:lnTo>
                    <a:pt x="849043" y="911393"/>
                  </a:lnTo>
                  <a:lnTo>
                    <a:pt x="1018830" y="661450"/>
                  </a:lnTo>
                  <a:lnTo>
                    <a:pt x="1188617" y="412106"/>
                  </a:lnTo>
                  <a:lnTo>
                    <a:pt x="1358458" y="197558"/>
                  </a:lnTo>
                  <a:lnTo>
                    <a:pt x="1528245" y="51731"/>
                  </a:lnTo>
                  <a:lnTo>
                    <a:pt x="1698087" y="0"/>
                  </a:lnTo>
                  <a:lnTo>
                    <a:pt x="1867873" y="51731"/>
                  </a:lnTo>
                  <a:lnTo>
                    <a:pt x="2037660" y="197558"/>
                  </a:lnTo>
                  <a:lnTo>
                    <a:pt x="2207502" y="412106"/>
                  </a:lnTo>
                  <a:lnTo>
                    <a:pt x="2377289" y="661450"/>
                  </a:lnTo>
                  <a:lnTo>
                    <a:pt x="2547130" y="911393"/>
                  </a:lnTo>
                  <a:lnTo>
                    <a:pt x="2716917" y="1135252"/>
                  </a:lnTo>
                  <a:lnTo>
                    <a:pt x="2886704" y="1317455"/>
                  </a:lnTo>
                  <a:lnTo>
                    <a:pt x="3056545" y="1453480"/>
                  </a:lnTo>
                  <a:lnTo>
                    <a:pt x="3226332" y="1547250"/>
                  </a:lnTo>
                  <a:lnTo>
                    <a:pt x="3396174" y="1607149"/>
                  </a:lnTo>
                </a:path>
              </a:pathLst>
            </a:custGeom>
            <a:ln w="11598">
              <a:solidFill>
                <a:srgbClr val="BEBEB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79420" y="953756"/>
              <a:ext cx="3396615" cy="2209165"/>
            </a:xfrm>
            <a:custGeom>
              <a:avLst/>
              <a:gdLst/>
              <a:ahLst/>
              <a:cxnLst/>
              <a:rect l="l" t="t" r="r" b="b"/>
              <a:pathLst>
                <a:path w="3396615" h="2209165">
                  <a:moveTo>
                    <a:pt x="0" y="2208754"/>
                  </a:moveTo>
                  <a:lnTo>
                    <a:pt x="169786" y="2205596"/>
                  </a:lnTo>
                  <a:lnTo>
                    <a:pt x="339573" y="2188388"/>
                  </a:lnTo>
                  <a:lnTo>
                    <a:pt x="509415" y="2139489"/>
                  </a:lnTo>
                  <a:lnTo>
                    <a:pt x="679202" y="2034829"/>
                  </a:lnTo>
                  <a:lnTo>
                    <a:pt x="849043" y="1849468"/>
                  </a:lnTo>
                  <a:lnTo>
                    <a:pt x="1018830" y="1569031"/>
                  </a:lnTo>
                  <a:lnTo>
                    <a:pt x="1188617" y="1202557"/>
                  </a:lnTo>
                  <a:lnTo>
                    <a:pt x="1358458" y="790451"/>
                  </a:lnTo>
                  <a:lnTo>
                    <a:pt x="1528245" y="401596"/>
                  </a:lnTo>
                  <a:lnTo>
                    <a:pt x="1698087" y="116095"/>
                  </a:lnTo>
                  <a:lnTo>
                    <a:pt x="1867873" y="0"/>
                  </a:lnTo>
                  <a:lnTo>
                    <a:pt x="2037660" y="81299"/>
                  </a:lnTo>
                  <a:lnTo>
                    <a:pt x="2207502" y="340063"/>
                  </a:lnTo>
                  <a:lnTo>
                    <a:pt x="2377289" y="716121"/>
                  </a:lnTo>
                  <a:lnTo>
                    <a:pt x="2547130" y="1130896"/>
                  </a:lnTo>
                  <a:lnTo>
                    <a:pt x="2716917" y="1513053"/>
                  </a:lnTo>
                  <a:lnTo>
                    <a:pt x="2886704" y="1816360"/>
                  </a:lnTo>
                  <a:lnTo>
                    <a:pt x="3056545" y="2025245"/>
                  </a:lnTo>
                  <a:lnTo>
                    <a:pt x="3226332" y="2148637"/>
                  </a:lnTo>
                  <a:lnTo>
                    <a:pt x="3396174" y="2208754"/>
                  </a:lnTo>
                </a:path>
              </a:pathLst>
            </a:custGeom>
            <a:ln w="23251">
              <a:solidFill>
                <a:srgbClr val="A020F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79420" y="2319783"/>
              <a:ext cx="3396615" cy="843280"/>
            </a:xfrm>
            <a:custGeom>
              <a:avLst/>
              <a:gdLst/>
              <a:ahLst/>
              <a:cxnLst/>
              <a:rect l="l" t="t" r="r" b="b"/>
              <a:pathLst>
                <a:path w="3396615" h="843280">
                  <a:moveTo>
                    <a:pt x="0" y="842726"/>
                  </a:moveTo>
                  <a:lnTo>
                    <a:pt x="169786" y="800579"/>
                  </a:lnTo>
                  <a:lnTo>
                    <a:pt x="339573" y="758432"/>
                  </a:lnTo>
                  <a:lnTo>
                    <a:pt x="509415" y="716339"/>
                  </a:lnTo>
                  <a:lnTo>
                    <a:pt x="679202" y="674192"/>
                  </a:lnTo>
                  <a:lnTo>
                    <a:pt x="849043" y="632045"/>
                  </a:lnTo>
                  <a:lnTo>
                    <a:pt x="1018830" y="589897"/>
                  </a:lnTo>
                  <a:lnTo>
                    <a:pt x="1188617" y="547750"/>
                  </a:lnTo>
                  <a:lnTo>
                    <a:pt x="1358458" y="505657"/>
                  </a:lnTo>
                  <a:lnTo>
                    <a:pt x="1528245" y="463510"/>
                  </a:lnTo>
                  <a:lnTo>
                    <a:pt x="1698087" y="421363"/>
                  </a:lnTo>
                  <a:lnTo>
                    <a:pt x="1867873" y="379216"/>
                  </a:lnTo>
                  <a:lnTo>
                    <a:pt x="2037660" y="337068"/>
                  </a:lnTo>
                  <a:lnTo>
                    <a:pt x="2207502" y="294976"/>
                  </a:lnTo>
                  <a:lnTo>
                    <a:pt x="2377289" y="252828"/>
                  </a:lnTo>
                  <a:lnTo>
                    <a:pt x="2547130" y="210681"/>
                  </a:lnTo>
                  <a:lnTo>
                    <a:pt x="2716917" y="168534"/>
                  </a:lnTo>
                  <a:lnTo>
                    <a:pt x="2886704" y="126441"/>
                  </a:lnTo>
                  <a:lnTo>
                    <a:pt x="3056545" y="84294"/>
                  </a:lnTo>
                  <a:lnTo>
                    <a:pt x="3226332" y="42147"/>
                  </a:lnTo>
                  <a:lnTo>
                    <a:pt x="3396174" y="0"/>
                  </a:lnTo>
                </a:path>
              </a:pathLst>
            </a:custGeom>
            <a:ln w="23251">
              <a:solidFill>
                <a:srgbClr val="FFA5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79420" y="852635"/>
              <a:ext cx="3396615" cy="2310130"/>
            </a:xfrm>
            <a:custGeom>
              <a:avLst/>
              <a:gdLst/>
              <a:ahLst/>
              <a:cxnLst/>
              <a:rect l="l" t="t" r="r" b="b"/>
              <a:pathLst>
                <a:path w="3396615" h="2310130">
                  <a:moveTo>
                    <a:pt x="0" y="2309875"/>
                  </a:moveTo>
                  <a:lnTo>
                    <a:pt x="169786" y="2309603"/>
                  </a:lnTo>
                  <a:lnTo>
                    <a:pt x="339573" y="2306172"/>
                  </a:lnTo>
                  <a:lnTo>
                    <a:pt x="509415" y="2291088"/>
                  </a:lnTo>
                  <a:lnTo>
                    <a:pt x="679202" y="2246926"/>
                  </a:lnTo>
                  <a:lnTo>
                    <a:pt x="849043" y="2147330"/>
                  </a:lnTo>
                  <a:lnTo>
                    <a:pt x="1018830" y="1962623"/>
                  </a:lnTo>
                  <a:lnTo>
                    <a:pt x="1188617" y="1672602"/>
                  </a:lnTo>
                  <a:lnTo>
                    <a:pt x="1358458" y="1283258"/>
                  </a:lnTo>
                  <a:lnTo>
                    <a:pt x="1528245" y="838261"/>
                  </a:lnTo>
                  <a:lnTo>
                    <a:pt x="1698087" y="416462"/>
                  </a:lnTo>
                  <a:lnTo>
                    <a:pt x="1867873" y="111575"/>
                  </a:lnTo>
                  <a:lnTo>
                    <a:pt x="2037660" y="0"/>
                  </a:lnTo>
                  <a:lnTo>
                    <a:pt x="2207502" y="111902"/>
                  </a:lnTo>
                  <a:lnTo>
                    <a:pt x="2377289" y="419130"/>
                  </a:lnTo>
                  <a:lnTo>
                    <a:pt x="2547130" y="847028"/>
                  </a:lnTo>
                  <a:lnTo>
                    <a:pt x="2716917" y="1302752"/>
                  </a:lnTo>
                  <a:lnTo>
                    <a:pt x="2886704" y="1706363"/>
                  </a:lnTo>
                  <a:lnTo>
                    <a:pt x="3056545" y="2010978"/>
                  </a:lnTo>
                  <a:lnTo>
                    <a:pt x="3226332" y="2206576"/>
                  </a:lnTo>
                  <a:lnTo>
                    <a:pt x="3396174" y="2309875"/>
                  </a:lnTo>
                </a:path>
              </a:pathLst>
            </a:custGeom>
            <a:ln w="23251">
              <a:solidFill>
                <a:srgbClr val="00F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540868"/>
                  </a:moveTo>
                  <a:lnTo>
                    <a:pt x="3735802" y="2540868"/>
                  </a:lnTo>
                  <a:lnTo>
                    <a:pt x="3735802" y="0"/>
                  </a:lnTo>
                  <a:lnTo>
                    <a:pt x="0" y="0"/>
                  </a:lnTo>
                  <a:lnTo>
                    <a:pt x="0" y="2540868"/>
                  </a:lnTo>
                  <a:close/>
                </a:path>
              </a:pathLst>
            </a:custGeom>
            <a:ln w="5826">
              <a:solidFill>
                <a:srgbClr val="33333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442806" y="2275664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1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2806" y="1432937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2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94658" y="1477057"/>
            <a:ext cx="3581400" cy="1816100"/>
          </a:xfrm>
          <a:custGeom>
            <a:avLst/>
            <a:gdLst/>
            <a:ahLst/>
            <a:cxnLst/>
            <a:rect l="l" t="t" r="r" b="b"/>
            <a:pathLst>
              <a:path w="3581400" h="1816100">
                <a:moveTo>
                  <a:pt x="0" y="1685453"/>
                </a:moveTo>
                <a:lnTo>
                  <a:pt x="14920" y="1685453"/>
                </a:lnTo>
              </a:path>
              <a:path w="3581400" h="1816100">
                <a:moveTo>
                  <a:pt x="0" y="842726"/>
                </a:moveTo>
                <a:lnTo>
                  <a:pt x="14920" y="842726"/>
                </a:lnTo>
              </a:path>
              <a:path w="3581400" h="1816100">
                <a:moveTo>
                  <a:pt x="0" y="0"/>
                </a:moveTo>
                <a:lnTo>
                  <a:pt x="14920" y="0"/>
                </a:lnTo>
              </a:path>
              <a:path w="3581400" h="1816100">
                <a:moveTo>
                  <a:pt x="184761" y="1815870"/>
                </a:moveTo>
                <a:lnTo>
                  <a:pt x="184761" y="1800950"/>
                </a:lnTo>
              </a:path>
              <a:path w="3581400" h="1816100">
                <a:moveTo>
                  <a:pt x="1033805" y="1815870"/>
                </a:moveTo>
                <a:lnTo>
                  <a:pt x="1033805" y="1800950"/>
                </a:lnTo>
              </a:path>
              <a:path w="3581400" h="1816100">
                <a:moveTo>
                  <a:pt x="1882848" y="1815870"/>
                </a:moveTo>
                <a:lnTo>
                  <a:pt x="1882848" y="1800950"/>
                </a:lnTo>
              </a:path>
              <a:path w="3581400" h="1816100">
                <a:moveTo>
                  <a:pt x="2731892" y="1815870"/>
                </a:moveTo>
                <a:lnTo>
                  <a:pt x="2731892" y="1800950"/>
                </a:lnTo>
              </a:path>
              <a:path w="3581400" h="1816100">
                <a:moveTo>
                  <a:pt x="3580935" y="1815870"/>
                </a:moveTo>
                <a:lnTo>
                  <a:pt x="3580935" y="1800950"/>
                </a:lnTo>
              </a:path>
            </a:pathLst>
          </a:custGeom>
          <a:ln w="582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360482" y="1755094"/>
            <a:ext cx="92710" cy="505459"/>
          </a:xfrm>
          <a:prstGeom prst="rect">
            <a:avLst/>
          </a:prstGeom>
        </p:spPr>
        <p:txBody>
          <a:bodyPr vert="vert270" wrap="square" lIns="0" tIns="9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sz="450" dirty="0">
                <a:latin typeface="Arial"/>
                <a:cs typeface="Arial"/>
              </a:rPr>
              <a:t>probability</a:t>
            </a:r>
            <a:r>
              <a:rPr sz="450" spc="85" dirty="0">
                <a:latin typeface="Arial"/>
                <a:cs typeface="Arial"/>
              </a:rPr>
              <a:t> </a:t>
            </a:r>
            <a:r>
              <a:rPr sz="450" spc="-10" dirty="0">
                <a:latin typeface="Arial"/>
                <a:cs typeface="Arial"/>
              </a:rPr>
              <a:t>density</a:t>
            </a:r>
            <a:endParaRPr sz="45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2806" y="3123033"/>
            <a:ext cx="5270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0</a:t>
            </a:r>
            <a:endParaRPr sz="35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55</a:t>
            </a:r>
          </a:p>
        </p:txBody>
      </p:sp>
      <p:sp>
        <p:nvSpPr>
          <p:cNvPr id="19" name="object 19"/>
          <p:cNvSpPr txBox="1"/>
          <p:nvPr/>
        </p:nvSpPr>
        <p:spPr>
          <a:xfrm>
            <a:off x="619018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468062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0.25</a:t>
            </a:r>
            <a:endParaRPr sz="3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317105" y="3282963"/>
            <a:ext cx="121285" cy="1517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0.50</a:t>
            </a:r>
            <a:endParaRPr sz="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0"/>
              </a:spcBef>
            </a:pPr>
            <a:r>
              <a:rPr sz="450" spc="10" dirty="0">
                <a:latin typeface="Arial"/>
                <a:cs typeface="Arial"/>
              </a:rPr>
              <a:t>p</a:t>
            </a:r>
            <a:endParaRPr sz="4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166149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0.75</a:t>
            </a:r>
            <a:endParaRPr sz="35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015192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1.00</a:t>
            </a:r>
            <a:endParaRPr sz="3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1904364" cy="5734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20" dirty="0">
                <a:solidFill>
                  <a:srgbClr val="F9F9F9"/>
                </a:solidFill>
                <a:latin typeface="Arial"/>
                <a:cs typeface="Arial"/>
              </a:rPr>
              <a:t>Game </a:t>
            </a:r>
            <a:r>
              <a:rPr sz="1200" b="1" spc="-50" dirty="0">
                <a:solidFill>
                  <a:srgbClr val="F9F9F9"/>
                </a:solidFill>
                <a:latin typeface="Arial"/>
                <a:cs typeface="Arial"/>
              </a:rPr>
              <a:t>5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50">
              <a:latin typeface="Arial"/>
              <a:cs typeface="Arial"/>
            </a:endParaRPr>
          </a:p>
          <a:p>
            <a:pPr marL="232410">
              <a:lnSpc>
                <a:spcPct val="100000"/>
              </a:lnSpc>
            </a:pPr>
            <a:r>
              <a:rPr sz="1100" spc="65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narrow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loss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East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Anglia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733963"/>
            <a:ext cx="3888740" cy="2691130"/>
            <a:chOff x="359994" y="733963"/>
            <a:chExt cx="3888740" cy="2691130"/>
          </a:xfrm>
        </p:grpSpPr>
        <p:sp>
          <p:nvSpPr>
            <p:cNvPr id="5" name="object 5"/>
            <p:cNvSpPr/>
            <p:nvPr/>
          </p:nvSpPr>
          <p:spPr>
            <a:xfrm>
              <a:off x="359994" y="734525"/>
              <a:ext cx="3888104" cy="2690495"/>
            </a:xfrm>
            <a:custGeom>
              <a:avLst/>
              <a:gdLst/>
              <a:ahLst/>
              <a:cxnLst/>
              <a:rect l="l" t="t" r="r" b="b"/>
              <a:pathLst>
                <a:path w="3888104" h="2690495">
                  <a:moveTo>
                    <a:pt x="3888000" y="0"/>
                  </a:moveTo>
                  <a:lnTo>
                    <a:pt x="0" y="0"/>
                  </a:lnTo>
                  <a:lnTo>
                    <a:pt x="0" y="2690017"/>
                  </a:lnTo>
                  <a:lnTo>
                    <a:pt x="3888000" y="2690017"/>
                  </a:lnTo>
                  <a:lnTo>
                    <a:pt x="388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027096"/>
                  </a:moveTo>
                  <a:lnTo>
                    <a:pt x="3735802" y="2027096"/>
                  </a:lnTo>
                </a:path>
                <a:path w="3736340" h="2541270">
                  <a:moveTo>
                    <a:pt x="0" y="1230601"/>
                  </a:moveTo>
                  <a:lnTo>
                    <a:pt x="3735802" y="1230601"/>
                  </a:lnTo>
                </a:path>
                <a:path w="3736340" h="2541270">
                  <a:moveTo>
                    <a:pt x="0" y="434051"/>
                  </a:moveTo>
                  <a:lnTo>
                    <a:pt x="3735802" y="434051"/>
                  </a:lnTo>
                </a:path>
                <a:path w="3736340" h="2541270">
                  <a:moveTo>
                    <a:pt x="594363" y="2540868"/>
                  </a:moveTo>
                  <a:lnTo>
                    <a:pt x="594363" y="0"/>
                  </a:lnTo>
                </a:path>
                <a:path w="3736340" h="2541270">
                  <a:moveTo>
                    <a:pt x="1443406" y="2540868"/>
                  </a:moveTo>
                  <a:lnTo>
                    <a:pt x="1443406" y="0"/>
                  </a:lnTo>
                </a:path>
                <a:path w="3736340" h="2541270">
                  <a:moveTo>
                    <a:pt x="2292450" y="2540868"/>
                  </a:moveTo>
                  <a:lnTo>
                    <a:pt x="2292450" y="0"/>
                  </a:lnTo>
                </a:path>
                <a:path w="3736340" h="2541270">
                  <a:moveTo>
                    <a:pt x="3141493" y="2540868"/>
                  </a:moveTo>
                  <a:lnTo>
                    <a:pt x="3141493" y="0"/>
                  </a:lnTo>
                </a:path>
              </a:pathLst>
            </a:custGeom>
            <a:ln w="3175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425371"/>
                  </a:moveTo>
                  <a:lnTo>
                    <a:pt x="3735802" y="2425371"/>
                  </a:lnTo>
                </a:path>
                <a:path w="3736340" h="2541270">
                  <a:moveTo>
                    <a:pt x="0" y="1628821"/>
                  </a:moveTo>
                  <a:lnTo>
                    <a:pt x="3735802" y="1628821"/>
                  </a:lnTo>
                </a:path>
                <a:path w="3736340" h="2541270">
                  <a:moveTo>
                    <a:pt x="0" y="832326"/>
                  </a:moveTo>
                  <a:lnTo>
                    <a:pt x="3735802" y="832326"/>
                  </a:lnTo>
                </a:path>
                <a:path w="3736340" h="2541270">
                  <a:moveTo>
                    <a:pt x="0" y="35776"/>
                  </a:moveTo>
                  <a:lnTo>
                    <a:pt x="3735802" y="35776"/>
                  </a:lnTo>
                </a:path>
                <a:path w="3736340" h="2541270">
                  <a:moveTo>
                    <a:pt x="169841" y="2540868"/>
                  </a:moveTo>
                  <a:lnTo>
                    <a:pt x="169841" y="0"/>
                  </a:lnTo>
                </a:path>
                <a:path w="3736340" h="2541270">
                  <a:moveTo>
                    <a:pt x="1018884" y="2540868"/>
                  </a:moveTo>
                  <a:lnTo>
                    <a:pt x="1018884" y="0"/>
                  </a:lnTo>
                </a:path>
                <a:path w="3736340" h="2541270">
                  <a:moveTo>
                    <a:pt x="1867928" y="2540868"/>
                  </a:moveTo>
                  <a:lnTo>
                    <a:pt x="1867928" y="0"/>
                  </a:lnTo>
                </a:path>
                <a:path w="3736340" h="2541270">
                  <a:moveTo>
                    <a:pt x="2716971" y="2540868"/>
                  </a:moveTo>
                  <a:lnTo>
                    <a:pt x="2716971" y="0"/>
                  </a:lnTo>
                </a:path>
                <a:path w="3736340" h="2541270">
                  <a:moveTo>
                    <a:pt x="3566015" y="2540868"/>
                  </a:moveTo>
                  <a:lnTo>
                    <a:pt x="3566015" y="0"/>
                  </a:lnTo>
                </a:path>
              </a:pathLst>
            </a:custGeom>
            <a:ln w="5826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79420" y="1573658"/>
              <a:ext cx="3396615" cy="1519555"/>
            </a:xfrm>
            <a:custGeom>
              <a:avLst/>
              <a:gdLst/>
              <a:ahLst/>
              <a:cxnLst/>
              <a:rect l="l" t="t" r="r" b="b"/>
              <a:pathLst>
                <a:path w="3396615" h="1519555">
                  <a:moveTo>
                    <a:pt x="0" y="1519042"/>
                  </a:moveTo>
                  <a:lnTo>
                    <a:pt x="169786" y="1462465"/>
                  </a:lnTo>
                  <a:lnTo>
                    <a:pt x="339573" y="1373814"/>
                  </a:lnTo>
                  <a:lnTo>
                    <a:pt x="509415" y="1245249"/>
                  </a:lnTo>
                  <a:lnTo>
                    <a:pt x="679202" y="1073011"/>
                  </a:lnTo>
                  <a:lnTo>
                    <a:pt x="849043" y="861404"/>
                  </a:lnTo>
                  <a:lnTo>
                    <a:pt x="1018830" y="625183"/>
                  </a:lnTo>
                  <a:lnTo>
                    <a:pt x="1188617" y="389507"/>
                  </a:lnTo>
                  <a:lnTo>
                    <a:pt x="1358458" y="186722"/>
                  </a:lnTo>
                  <a:lnTo>
                    <a:pt x="1528245" y="48899"/>
                  </a:lnTo>
                  <a:lnTo>
                    <a:pt x="1698087" y="0"/>
                  </a:lnTo>
                  <a:lnTo>
                    <a:pt x="1867873" y="48899"/>
                  </a:lnTo>
                  <a:lnTo>
                    <a:pt x="2037660" y="186722"/>
                  </a:lnTo>
                  <a:lnTo>
                    <a:pt x="2207502" y="389507"/>
                  </a:lnTo>
                  <a:lnTo>
                    <a:pt x="2377289" y="625183"/>
                  </a:lnTo>
                  <a:lnTo>
                    <a:pt x="2547130" y="861404"/>
                  </a:lnTo>
                  <a:lnTo>
                    <a:pt x="2716917" y="1073011"/>
                  </a:lnTo>
                  <a:lnTo>
                    <a:pt x="2886704" y="1245249"/>
                  </a:lnTo>
                  <a:lnTo>
                    <a:pt x="3056545" y="1373814"/>
                  </a:lnTo>
                  <a:lnTo>
                    <a:pt x="3226332" y="1462465"/>
                  </a:lnTo>
                  <a:lnTo>
                    <a:pt x="3396174" y="1519042"/>
                  </a:lnTo>
                </a:path>
              </a:pathLst>
            </a:custGeom>
            <a:ln w="11598">
              <a:solidFill>
                <a:srgbClr val="BEBEB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79420" y="979240"/>
              <a:ext cx="3396615" cy="2183765"/>
            </a:xfrm>
            <a:custGeom>
              <a:avLst/>
              <a:gdLst/>
              <a:ahLst/>
              <a:cxnLst/>
              <a:rect l="l" t="t" r="r" b="b"/>
              <a:pathLst>
                <a:path w="3396615" h="2183765">
                  <a:moveTo>
                    <a:pt x="0" y="2183270"/>
                  </a:moveTo>
                  <a:lnTo>
                    <a:pt x="169786" y="2182998"/>
                  </a:lnTo>
                  <a:lnTo>
                    <a:pt x="339573" y="2179785"/>
                  </a:lnTo>
                  <a:lnTo>
                    <a:pt x="509415" y="2165518"/>
                  </a:lnTo>
                  <a:lnTo>
                    <a:pt x="679202" y="2123752"/>
                  </a:lnTo>
                  <a:lnTo>
                    <a:pt x="849043" y="2029656"/>
                  </a:lnTo>
                  <a:lnTo>
                    <a:pt x="1018830" y="1855022"/>
                  </a:lnTo>
                  <a:lnTo>
                    <a:pt x="1188617" y="1580902"/>
                  </a:lnTo>
                  <a:lnTo>
                    <a:pt x="1358458" y="1212903"/>
                  </a:lnTo>
                  <a:lnTo>
                    <a:pt x="1528245" y="792302"/>
                  </a:lnTo>
                  <a:lnTo>
                    <a:pt x="1698087" y="393646"/>
                  </a:lnTo>
                  <a:lnTo>
                    <a:pt x="1867873" y="105422"/>
                  </a:lnTo>
                  <a:lnTo>
                    <a:pt x="2037660" y="0"/>
                  </a:lnTo>
                  <a:lnTo>
                    <a:pt x="2207502" y="105749"/>
                  </a:lnTo>
                  <a:lnTo>
                    <a:pt x="2377289" y="396151"/>
                  </a:lnTo>
                  <a:lnTo>
                    <a:pt x="2547130" y="800634"/>
                  </a:lnTo>
                  <a:lnTo>
                    <a:pt x="2716917" y="1231363"/>
                  </a:lnTo>
                  <a:lnTo>
                    <a:pt x="2886704" y="1612812"/>
                  </a:lnTo>
                  <a:lnTo>
                    <a:pt x="3056545" y="1900764"/>
                  </a:lnTo>
                  <a:lnTo>
                    <a:pt x="3226332" y="2085634"/>
                  </a:lnTo>
                  <a:lnTo>
                    <a:pt x="3396174" y="2183270"/>
                  </a:lnTo>
                </a:path>
              </a:pathLst>
            </a:custGeom>
            <a:ln w="23251">
              <a:solidFill>
                <a:srgbClr val="A020F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79420" y="2365960"/>
              <a:ext cx="3396615" cy="796925"/>
            </a:xfrm>
            <a:custGeom>
              <a:avLst/>
              <a:gdLst/>
              <a:ahLst/>
              <a:cxnLst/>
              <a:rect l="l" t="t" r="r" b="b"/>
              <a:pathLst>
                <a:path w="3396615" h="796925">
                  <a:moveTo>
                    <a:pt x="0" y="0"/>
                  </a:moveTo>
                  <a:lnTo>
                    <a:pt x="169786" y="39860"/>
                  </a:lnTo>
                  <a:lnTo>
                    <a:pt x="339573" y="79665"/>
                  </a:lnTo>
                  <a:lnTo>
                    <a:pt x="509415" y="119526"/>
                  </a:lnTo>
                  <a:lnTo>
                    <a:pt x="679202" y="159331"/>
                  </a:lnTo>
                  <a:lnTo>
                    <a:pt x="849043" y="199137"/>
                  </a:lnTo>
                  <a:lnTo>
                    <a:pt x="1018830" y="238997"/>
                  </a:lnTo>
                  <a:lnTo>
                    <a:pt x="1188617" y="278803"/>
                  </a:lnTo>
                  <a:lnTo>
                    <a:pt x="1358458" y="318609"/>
                  </a:lnTo>
                  <a:lnTo>
                    <a:pt x="1528245" y="358469"/>
                  </a:lnTo>
                  <a:lnTo>
                    <a:pt x="1698087" y="398275"/>
                  </a:lnTo>
                  <a:lnTo>
                    <a:pt x="1867873" y="438135"/>
                  </a:lnTo>
                  <a:lnTo>
                    <a:pt x="2037660" y="477940"/>
                  </a:lnTo>
                  <a:lnTo>
                    <a:pt x="2207502" y="517746"/>
                  </a:lnTo>
                  <a:lnTo>
                    <a:pt x="2377289" y="557606"/>
                  </a:lnTo>
                  <a:lnTo>
                    <a:pt x="2547130" y="597412"/>
                  </a:lnTo>
                  <a:lnTo>
                    <a:pt x="2716917" y="637218"/>
                  </a:lnTo>
                  <a:lnTo>
                    <a:pt x="2886704" y="677078"/>
                  </a:lnTo>
                  <a:lnTo>
                    <a:pt x="3056545" y="716884"/>
                  </a:lnTo>
                  <a:lnTo>
                    <a:pt x="3226332" y="756744"/>
                  </a:lnTo>
                  <a:lnTo>
                    <a:pt x="3396174" y="796550"/>
                  </a:lnTo>
                </a:path>
              </a:pathLst>
            </a:custGeom>
            <a:ln w="23251">
              <a:solidFill>
                <a:srgbClr val="FFA5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79420" y="852635"/>
              <a:ext cx="3396615" cy="2310130"/>
            </a:xfrm>
            <a:custGeom>
              <a:avLst/>
              <a:gdLst/>
              <a:ahLst/>
              <a:cxnLst/>
              <a:rect l="l" t="t" r="r" b="b"/>
              <a:pathLst>
                <a:path w="3396615" h="2310130">
                  <a:moveTo>
                    <a:pt x="0" y="2309875"/>
                  </a:moveTo>
                  <a:lnTo>
                    <a:pt x="169786" y="2309221"/>
                  </a:lnTo>
                  <a:lnTo>
                    <a:pt x="339573" y="2302142"/>
                  </a:lnTo>
                  <a:lnTo>
                    <a:pt x="509415" y="2272574"/>
                  </a:lnTo>
                  <a:lnTo>
                    <a:pt x="679202" y="2192309"/>
                  </a:lnTo>
                  <a:lnTo>
                    <a:pt x="849043" y="2025245"/>
                  </a:lnTo>
                  <a:lnTo>
                    <a:pt x="1018830" y="1742249"/>
                  </a:lnTo>
                  <a:lnTo>
                    <a:pt x="1188617" y="1342612"/>
                  </a:lnTo>
                  <a:lnTo>
                    <a:pt x="1358458" y="871587"/>
                  </a:lnTo>
                  <a:lnTo>
                    <a:pt x="1528245" y="419947"/>
                  </a:lnTo>
                  <a:lnTo>
                    <a:pt x="1698087" y="99323"/>
                  </a:lnTo>
                  <a:lnTo>
                    <a:pt x="1867873" y="0"/>
                  </a:lnTo>
                  <a:lnTo>
                    <a:pt x="2037660" y="152470"/>
                  </a:lnTo>
                  <a:lnTo>
                    <a:pt x="2207502" y="513553"/>
                  </a:lnTo>
                  <a:lnTo>
                    <a:pt x="2377289" y="985395"/>
                  </a:lnTo>
                  <a:lnTo>
                    <a:pt x="2547130" y="1455931"/>
                  </a:lnTo>
                  <a:lnTo>
                    <a:pt x="2716917" y="1839557"/>
                  </a:lnTo>
                  <a:lnTo>
                    <a:pt x="2886704" y="2098485"/>
                  </a:lnTo>
                  <a:lnTo>
                    <a:pt x="3056545" y="2240065"/>
                  </a:lnTo>
                  <a:lnTo>
                    <a:pt x="3226332" y="2297786"/>
                  </a:lnTo>
                  <a:lnTo>
                    <a:pt x="3396174" y="2309875"/>
                  </a:lnTo>
                </a:path>
              </a:pathLst>
            </a:custGeom>
            <a:ln w="23251">
              <a:solidFill>
                <a:srgbClr val="00F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540868"/>
                  </a:moveTo>
                  <a:lnTo>
                    <a:pt x="3735802" y="2540868"/>
                  </a:lnTo>
                  <a:lnTo>
                    <a:pt x="3735802" y="0"/>
                  </a:lnTo>
                  <a:lnTo>
                    <a:pt x="0" y="0"/>
                  </a:lnTo>
                  <a:lnTo>
                    <a:pt x="0" y="2540868"/>
                  </a:lnTo>
                  <a:close/>
                </a:path>
              </a:pathLst>
            </a:custGeom>
            <a:ln w="5826">
              <a:solidFill>
                <a:srgbClr val="33333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442806" y="2321895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1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2806" y="1525345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2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2806" y="728795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3</a:t>
            </a:r>
            <a:endParaRPr sz="35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94658" y="772915"/>
            <a:ext cx="3581400" cy="2520315"/>
          </a:xfrm>
          <a:custGeom>
            <a:avLst/>
            <a:gdLst/>
            <a:ahLst/>
            <a:cxnLst/>
            <a:rect l="l" t="t" r="r" b="b"/>
            <a:pathLst>
              <a:path w="3581400" h="2520315">
                <a:moveTo>
                  <a:pt x="0" y="2389595"/>
                </a:moveTo>
                <a:lnTo>
                  <a:pt x="14920" y="2389595"/>
                </a:lnTo>
              </a:path>
              <a:path w="3581400" h="2520315">
                <a:moveTo>
                  <a:pt x="0" y="1593045"/>
                </a:moveTo>
                <a:lnTo>
                  <a:pt x="14920" y="1593045"/>
                </a:lnTo>
              </a:path>
              <a:path w="3581400" h="2520315">
                <a:moveTo>
                  <a:pt x="0" y="796550"/>
                </a:moveTo>
                <a:lnTo>
                  <a:pt x="14920" y="796550"/>
                </a:lnTo>
              </a:path>
              <a:path w="3581400" h="2520315">
                <a:moveTo>
                  <a:pt x="0" y="0"/>
                </a:moveTo>
                <a:lnTo>
                  <a:pt x="14920" y="0"/>
                </a:lnTo>
              </a:path>
              <a:path w="3581400" h="2520315">
                <a:moveTo>
                  <a:pt x="184761" y="2520012"/>
                </a:moveTo>
                <a:lnTo>
                  <a:pt x="184761" y="2505092"/>
                </a:lnTo>
              </a:path>
              <a:path w="3581400" h="2520315">
                <a:moveTo>
                  <a:pt x="1033805" y="2520012"/>
                </a:moveTo>
                <a:lnTo>
                  <a:pt x="1033805" y="2505092"/>
                </a:lnTo>
              </a:path>
              <a:path w="3581400" h="2520315">
                <a:moveTo>
                  <a:pt x="1882848" y="2520012"/>
                </a:moveTo>
                <a:lnTo>
                  <a:pt x="1882848" y="2505092"/>
                </a:lnTo>
              </a:path>
              <a:path w="3581400" h="2520315">
                <a:moveTo>
                  <a:pt x="2731892" y="2520012"/>
                </a:moveTo>
                <a:lnTo>
                  <a:pt x="2731892" y="2505092"/>
                </a:lnTo>
              </a:path>
              <a:path w="3581400" h="2520315">
                <a:moveTo>
                  <a:pt x="3580935" y="2520012"/>
                </a:moveTo>
                <a:lnTo>
                  <a:pt x="3580935" y="2505092"/>
                </a:lnTo>
              </a:path>
            </a:pathLst>
          </a:custGeom>
          <a:ln w="582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60482" y="1755094"/>
            <a:ext cx="92710" cy="505459"/>
          </a:xfrm>
          <a:prstGeom prst="rect">
            <a:avLst/>
          </a:prstGeom>
        </p:spPr>
        <p:txBody>
          <a:bodyPr vert="vert270" wrap="square" lIns="0" tIns="9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sz="450" dirty="0">
                <a:latin typeface="Arial"/>
                <a:cs typeface="Arial"/>
              </a:rPr>
              <a:t>probability</a:t>
            </a:r>
            <a:r>
              <a:rPr sz="450" spc="85" dirty="0">
                <a:latin typeface="Arial"/>
                <a:cs typeface="Arial"/>
              </a:rPr>
              <a:t> </a:t>
            </a:r>
            <a:r>
              <a:rPr sz="450" spc="-10" dirty="0">
                <a:latin typeface="Arial"/>
                <a:cs typeface="Arial"/>
              </a:rPr>
              <a:t>density</a:t>
            </a:r>
            <a:endParaRPr sz="45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2806" y="3123033"/>
            <a:ext cx="5270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0</a:t>
            </a:r>
            <a:endParaRPr sz="350">
              <a:latin typeface="Arial"/>
              <a:cs typeface="Arial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56</a:t>
            </a:r>
          </a:p>
        </p:txBody>
      </p:sp>
      <p:sp>
        <p:nvSpPr>
          <p:cNvPr id="20" name="object 20"/>
          <p:cNvSpPr txBox="1"/>
          <p:nvPr/>
        </p:nvSpPr>
        <p:spPr>
          <a:xfrm>
            <a:off x="619018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468062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0.25</a:t>
            </a:r>
            <a:endParaRPr sz="3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317105" y="3282963"/>
            <a:ext cx="121285" cy="1517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0.50</a:t>
            </a:r>
            <a:endParaRPr sz="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0"/>
              </a:spcBef>
            </a:pPr>
            <a:r>
              <a:rPr sz="450" spc="10" dirty="0">
                <a:latin typeface="Arial"/>
                <a:cs typeface="Arial"/>
              </a:rPr>
              <a:t>p</a:t>
            </a:r>
            <a:endParaRPr sz="45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166149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0.75</a:t>
            </a:r>
            <a:endParaRPr sz="35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015192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1.00</a:t>
            </a:r>
            <a:endParaRPr sz="3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2484755" cy="5734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20" dirty="0">
                <a:solidFill>
                  <a:srgbClr val="F9F9F9"/>
                </a:solidFill>
                <a:latin typeface="Arial"/>
                <a:cs typeface="Arial"/>
              </a:rPr>
              <a:t>Game </a:t>
            </a:r>
            <a:r>
              <a:rPr sz="1200" b="1" spc="-50" dirty="0">
                <a:solidFill>
                  <a:srgbClr val="F9F9F9"/>
                </a:solidFill>
                <a:latin typeface="Arial"/>
                <a:cs typeface="Arial"/>
              </a:rPr>
              <a:t>6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50">
              <a:latin typeface="Arial"/>
              <a:cs typeface="Arial"/>
            </a:endParaRPr>
          </a:p>
          <a:p>
            <a:pPr marL="236854">
              <a:lnSpc>
                <a:spcPct val="100000"/>
              </a:lnSpc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LSE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didn’t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show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up,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another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win!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733963"/>
            <a:ext cx="3888740" cy="2691130"/>
            <a:chOff x="359994" y="733963"/>
            <a:chExt cx="3888740" cy="2691130"/>
          </a:xfrm>
        </p:grpSpPr>
        <p:sp>
          <p:nvSpPr>
            <p:cNvPr id="5" name="object 5"/>
            <p:cNvSpPr/>
            <p:nvPr/>
          </p:nvSpPr>
          <p:spPr>
            <a:xfrm>
              <a:off x="359994" y="734525"/>
              <a:ext cx="3888104" cy="2690495"/>
            </a:xfrm>
            <a:custGeom>
              <a:avLst/>
              <a:gdLst/>
              <a:ahLst/>
              <a:cxnLst/>
              <a:rect l="l" t="t" r="r" b="b"/>
              <a:pathLst>
                <a:path w="3888104" h="2690495">
                  <a:moveTo>
                    <a:pt x="3888000" y="0"/>
                  </a:moveTo>
                  <a:lnTo>
                    <a:pt x="0" y="0"/>
                  </a:lnTo>
                  <a:lnTo>
                    <a:pt x="0" y="2690017"/>
                  </a:lnTo>
                  <a:lnTo>
                    <a:pt x="3888000" y="2690017"/>
                  </a:lnTo>
                  <a:lnTo>
                    <a:pt x="388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039947"/>
                  </a:moveTo>
                  <a:lnTo>
                    <a:pt x="3735802" y="2039947"/>
                  </a:lnTo>
                </a:path>
                <a:path w="3736340" h="2541270">
                  <a:moveTo>
                    <a:pt x="0" y="1269154"/>
                  </a:moveTo>
                  <a:lnTo>
                    <a:pt x="3735802" y="1269154"/>
                  </a:lnTo>
                </a:path>
                <a:path w="3736340" h="2541270">
                  <a:moveTo>
                    <a:pt x="0" y="498361"/>
                  </a:moveTo>
                  <a:lnTo>
                    <a:pt x="3735802" y="498361"/>
                  </a:lnTo>
                </a:path>
                <a:path w="3736340" h="2541270">
                  <a:moveTo>
                    <a:pt x="594363" y="2540868"/>
                  </a:moveTo>
                  <a:lnTo>
                    <a:pt x="594363" y="0"/>
                  </a:lnTo>
                </a:path>
                <a:path w="3736340" h="2541270">
                  <a:moveTo>
                    <a:pt x="1443406" y="2540868"/>
                  </a:moveTo>
                  <a:lnTo>
                    <a:pt x="1443406" y="0"/>
                  </a:lnTo>
                </a:path>
                <a:path w="3736340" h="2541270">
                  <a:moveTo>
                    <a:pt x="2292450" y="2540868"/>
                  </a:moveTo>
                  <a:lnTo>
                    <a:pt x="2292450" y="0"/>
                  </a:lnTo>
                </a:path>
                <a:path w="3736340" h="2541270">
                  <a:moveTo>
                    <a:pt x="3141493" y="2540868"/>
                  </a:moveTo>
                  <a:lnTo>
                    <a:pt x="3141493" y="0"/>
                  </a:lnTo>
                </a:path>
              </a:pathLst>
            </a:custGeom>
            <a:ln w="3175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425371"/>
                  </a:moveTo>
                  <a:lnTo>
                    <a:pt x="3735802" y="2425371"/>
                  </a:lnTo>
                </a:path>
                <a:path w="3736340" h="2541270">
                  <a:moveTo>
                    <a:pt x="0" y="1654578"/>
                  </a:moveTo>
                  <a:lnTo>
                    <a:pt x="3735802" y="1654578"/>
                  </a:lnTo>
                </a:path>
                <a:path w="3736340" h="2541270">
                  <a:moveTo>
                    <a:pt x="0" y="883730"/>
                  </a:moveTo>
                  <a:lnTo>
                    <a:pt x="3735802" y="883730"/>
                  </a:lnTo>
                </a:path>
                <a:path w="3736340" h="2541270">
                  <a:moveTo>
                    <a:pt x="0" y="112937"/>
                  </a:moveTo>
                  <a:lnTo>
                    <a:pt x="3735802" y="112937"/>
                  </a:lnTo>
                </a:path>
                <a:path w="3736340" h="2541270">
                  <a:moveTo>
                    <a:pt x="169841" y="2540868"/>
                  </a:moveTo>
                  <a:lnTo>
                    <a:pt x="169841" y="0"/>
                  </a:lnTo>
                </a:path>
                <a:path w="3736340" h="2541270">
                  <a:moveTo>
                    <a:pt x="1018884" y="2540868"/>
                  </a:moveTo>
                  <a:lnTo>
                    <a:pt x="1018884" y="0"/>
                  </a:lnTo>
                </a:path>
                <a:path w="3736340" h="2541270">
                  <a:moveTo>
                    <a:pt x="1867928" y="2540868"/>
                  </a:moveTo>
                  <a:lnTo>
                    <a:pt x="1867928" y="0"/>
                  </a:lnTo>
                </a:path>
                <a:path w="3736340" h="2541270">
                  <a:moveTo>
                    <a:pt x="2716971" y="2540868"/>
                  </a:moveTo>
                  <a:lnTo>
                    <a:pt x="2716971" y="0"/>
                  </a:lnTo>
                </a:path>
                <a:path w="3736340" h="2541270">
                  <a:moveTo>
                    <a:pt x="3566015" y="2540868"/>
                  </a:moveTo>
                  <a:lnTo>
                    <a:pt x="3566015" y="0"/>
                  </a:lnTo>
                </a:path>
              </a:pathLst>
            </a:custGeom>
            <a:ln w="5826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79420" y="1624953"/>
              <a:ext cx="3396615" cy="1470025"/>
            </a:xfrm>
            <a:custGeom>
              <a:avLst/>
              <a:gdLst/>
              <a:ahLst/>
              <a:cxnLst/>
              <a:rect l="l" t="t" r="r" b="b"/>
              <a:pathLst>
                <a:path w="3396615" h="1470025">
                  <a:moveTo>
                    <a:pt x="0" y="1469980"/>
                  </a:moveTo>
                  <a:lnTo>
                    <a:pt x="169786" y="1415254"/>
                  </a:lnTo>
                  <a:lnTo>
                    <a:pt x="339573" y="1329489"/>
                  </a:lnTo>
                  <a:lnTo>
                    <a:pt x="509415" y="1205062"/>
                  </a:lnTo>
                  <a:lnTo>
                    <a:pt x="679202" y="1038379"/>
                  </a:lnTo>
                  <a:lnTo>
                    <a:pt x="849043" y="833633"/>
                  </a:lnTo>
                  <a:lnTo>
                    <a:pt x="1018830" y="604981"/>
                  </a:lnTo>
                  <a:lnTo>
                    <a:pt x="1188617" y="376929"/>
                  </a:lnTo>
                  <a:lnTo>
                    <a:pt x="1358458" y="180677"/>
                  </a:lnTo>
                  <a:lnTo>
                    <a:pt x="1528245" y="47320"/>
                  </a:lnTo>
                  <a:lnTo>
                    <a:pt x="1698087" y="0"/>
                  </a:lnTo>
                  <a:lnTo>
                    <a:pt x="1867873" y="47320"/>
                  </a:lnTo>
                  <a:lnTo>
                    <a:pt x="2037660" y="180677"/>
                  </a:lnTo>
                  <a:lnTo>
                    <a:pt x="2207502" y="376929"/>
                  </a:lnTo>
                  <a:lnTo>
                    <a:pt x="2377289" y="604981"/>
                  </a:lnTo>
                  <a:lnTo>
                    <a:pt x="2547130" y="833633"/>
                  </a:lnTo>
                  <a:lnTo>
                    <a:pt x="2716917" y="1038379"/>
                  </a:lnTo>
                  <a:lnTo>
                    <a:pt x="2886704" y="1205062"/>
                  </a:lnTo>
                  <a:lnTo>
                    <a:pt x="3056545" y="1329489"/>
                  </a:lnTo>
                  <a:lnTo>
                    <a:pt x="3226332" y="1415254"/>
                  </a:lnTo>
                  <a:lnTo>
                    <a:pt x="3396174" y="1469980"/>
                  </a:lnTo>
                </a:path>
              </a:pathLst>
            </a:custGeom>
            <a:ln w="11598">
              <a:solidFill>
                <a:srgbClr val="BEBEB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79420" y="927182"/>
              <a:ext cx="3396615" cy="2235835"/>
            </a:xfrm>
            <a:custGeom>
              <a:avLst/>
              <a:gdLst/>
              <a:ahLst/>
              <a:cxnLst/>
              <a:rect l="l" t="t" r="r" b="b"/>
              <a:pathLst>
                <a:path w="3396615" h="2235835">
                  <a:moveTo>
                    <a:pt x="0" y="2235328"/>
                  </a:moveTo>
                  <a:lnTo>
                    <a:pt x="169786" y="2234729"/>
                  </a:lnTo>
                  <a:lnTo>
                    <a:pt x="339573" y="2227813"/>
                  </a:lnTo>
                  <a:lnTo>
                    <a:pt x="509415" y="2199225"/>
                  </a:lnTo>
                  <a:lnTo>
                    <a:pt x="679202" y="2121519"/>
                  </a:lnTo>
                  <a:lnTo>
                    <a:pt x="849043" y="1959900"/>
                  </a:lnTo>
                  <a:lnTo>
                    <a:pt x="1018830" y="1686052"/>
                  </a:lnTo>
                  <a:lnTo>
                    <a:pt x="1188617" y="1299321"/>
                  </a:lnTo>
                  <a:lnTo>
                    <a:pt x="1358458" y="843489"/>
                  </a:lnTo>
                  <a:lnTo>
                    <a:pt x="1528245" y="406443"/>
                  </a:lnTo>
                  <a:lnTo>
                    <a:pt x="1698087" y="96165"/>
                  </a:lnTo>
                  <a:lnTo>
                    <a:pt x="1867873" y="0"/>
                  </a:lnTo>
                  <a:lnTo>
                    <a:pt x="2037660" y="147569"/>
                  </a:lnTo>
                  <a:lnTo>
                    <a:pt x="2207502" y="496999"/>
                  </a:lnTo>
                  <a:lnTo>
                    <a:pt x="2377289" y="953649"/>
                  </a:lnTo>
                  <a:lnTo>
                    <a:pt x="2547130" y="1408991"/>
                  </a:lnTo>
                  <a:lnTo>
                    <a:pt x="2716917" y="1780203"/>
                  </a:lnTo>
                  <a:lnTo>
                    <a:pt x="2886704" y="2030745"/>
                  </a:lnTo>
                  <a:lnTo>
                    <a:pt x="3056545" y="2167805"/>
                  </a:lnTo>
                  <a:lnTo>
                    <a:pt x="3226332" y="2223674"/>
                  </a:lnTo>
                  <a:lnTo>
                    <a:pt x="3396174" y="2235328"/>
                  </a:lnTo>
                </a:path>
              </a:pathLst>
            </a:custGeom>
            <a:ln w="23251">
              <a:solidFill>
                <a:srgbClr val="A020F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79420" y="2391717"/>
              <a:ext cx="3396615" cy="770890"/>
            </a:xfrm>
            <a:custGeom>
              <a:avLst/>
              <a:gdLst/>
              <a:ahLst/>
              <a:cxnLst/>
              <a:rect l="l" t="t" r="r" b="b"/>
              <a:pathLst>
                <a:path w="3396615" h="770889">
                  <a:moveTo>
                    <a:pt x="0" y="770793"/>
                  </a:moveTo>
                  <a:lnTo>
                    <a:pt x="169786" y="732240"/>
                  </a:lnTo>
                  <a:lnTo>
                    <a:pt x="339573" y="693686"/>
                  </a:lnTo>
                  <a:lnTo>
                    <a:pt x="509415" y="655188"/>
                  </a:lnTo>
                  <a:lnTo>
                    <a:pt x="679202" y="616634"/>
                  </a:lnTo>
                  <a:lnTo>
                    <a:pt x="849043" y="578081"/>
                  </a:lnTo>
                  <a:lnTo>
                    <a:pt x="1018830" y="539528"/>
                  </a:lnTo>
                  <a:lnTo>
                    <a:pt x="1188617" y="501029"/>
                  </a:lnTo>
                  <a:lnTo>
                    <a:pt x="1358458" y="462476"/>
                  </a:lnTo>
                  <a:lnTo>
                    <a:pt x="1528245" y="423922"/>
                  </a:lnTo>
                  <a:lnTo>
                    <a:pt x="1698087" y="385369"/>
                  </a:lnTo>
                  <a:lnTo>
                    <a:pt x="1867873" y="346870"/>
                  </a:lnTo>
                  <a:lnTo>
                    <a:pt x="2037660" y="308317"/>
                  </a:lnTo>
                  <a:lnTo>
                    <a:pt x="2207502" y="269764"/>
                  </a:lnTo>
                  <a:lnTo>
                    <a:pt x="2377289" y="231210"/>
                  </a:lnTo>
                  <a:lnTo>
                    <a:pt x="2547130" y="192657"/>
                  </a:lnTo>
                  <a:lnTo>
                    <a:pt x="2716917" y="154158"/>
                  </a:lnTo>
                  <a:lnTo>
                    <a:pt x="2886704" y="115605"/>
                  </a:lnTo>
                  <a:lnTo>
                    <a:pt x="3056545" y="77052"/>
                  </a:lnTo>
                  <a:lnTo>
                    <a:pt x="3226332" y="38498"/>
                  </a:lnTo>
                  <a:lnTo>
                    <a:pt x="3396174" y="0"/>
                  </a:lnTo>
                </a:path>
              </a:pathLst>
            </a:custGeom>
            <a:ln w="23251">
              <a:solidFill>
                <a:srgbClr val="FFA5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79420" y="852635"/>
              <a:ext cx="3396615" cy="2310130"/>
            </a:xfrm>
            <a:custGeom>
              <a:avLst/>
              <a:gdLst/>
              <a:ahLst/>
              <a:cxnLst/>
              <a:rect l="l" t="t" r="r" b="b"/>
              <a:pathLst>
                <a:path w="3396615" h="2310130">
                  <a:moveTo>
                    <a:pt x="0" y="2309875"/>
                  </a:moveTo>
                  <a:lnTo>
                    <a:pt x="169786" y="2309820"/>
                  </a:lnTo>
                  <a:lnTo>
                    <a:pt x="339573" y="2308514"/>
                  </a:lnTo>
                  <a:lnTo>
                    <a:pt x="509415" y="2299910"/>
                  </a:lnTo>
                  <a:lnTo>
                    <a:pt x="679202" y="2267891"/>
                  </a:lnTo>
                  <a:lnTo>
                    <a:pt x="849043" y="2182889"/>
                  </a:lnTo>
                  <a:lnTo>
                    <a:pt x="1018830" y="2006023"/>
                  </a:lnTo>
                  <a:lnTo>
                    <a:pt x="1188617" y="1705764"/>
                  </a:lnTo>
                  <a:lnTo>
                    <a:pt x="1358458" y="1283258"/>
                  </a:lnTo>
                  <a:lnTo>
                    <a:pt x="1528245" y="792302"/>
                  </a:lnTo>
                  <a:lnTo>
                    <a:pt x="1698087" y="337559"/>
                  </a:lnTo>
                  <a:lnTo>
                    <a:pt x="1867873" y="42855"/>
                  </a:lnTo>
                  <a:lnTo>
                    <a:pt x="2037660" y="0"/>
                  </a:lnTo>
                  <a:lnTo>
                    <a:pt x="2207502" y="226364"/>
                  </a:lnTo>
                  <a:lnTo>
                    <a:pt x="2377289" y="655460"/>
                  </a:lnTo>
                  <a:lnTo>
                    <a:pt x="2547130" y="1167053"/>
                  </a:lnTo>
                  <a:lnTo>
                    <a:pt x="2716917" y="1638460"/>
                  </a:lnTo>
                  <a:lnTo>
                    <a:pt x="2886704" y="1989251"/>
                  </a:lnTo>
                  <a:lnTo>
                    <a:pt x="3056545" y="2197809"/>
                  </a:lnTo>
                  <a:lnTo>
                    <a:pt x="3226332" y="2289400"/>
                  </a:lnTo>
                  <a:lnTo>
                    <a:pt x="3396174" y="2309875"/>
                  </a:lnTo>
                </a:path>
              </a:pathLst>
            </a:custGeom>
            <a:ln w="23251">
              <a:solidFill>
                <a:srgbClr val="00F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540868"/>
                  </a:moveTo>
                  <a:lnTo>
                    <a:pt x="3735802" y="2540868"/>
                  </a:lnTo>
                  <a:lnTo>
                    <a:pt x="3735802" y="0"/>
                  </a:lnTo>
                  <a:lnTo>
                    <a:pt x="0" y="0"/>
                  </a:lnTo>
                  <a:lnTo>
                    <a:pt x="0" y="2540868"/>
                  </a:lnTo>
                  <a:close/>
                </a:path>
              </a:pathLst>
            </a:custGeom>
            <a:ln w="5826">
              <a:solidFill>
                <a:srgbClr val="33333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442806" y="2347597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1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2806" y="1576749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2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2806" y="805956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3</a:t>
            </a:r>
            <a:endParaRPr sz="35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94658" y="850076"/>
            <a:ext cx="3581400" cy="2443480"/>
          </a:xfrm>
          <a:custGeom>
            <a:avLst/>
            <a:gdLst/>
            <a:ahLst/>
            <a:cxnLst/>
            <a:rect l="l" t="t" r="r" b="b"/>
            <a:pathLst>
              <a:path w="3581400" h="2443479">
                <a:moveTo>
                  <a:pt x="0" y="2312434"/>
                </a:moveTo>
                <a:lnTo>
                  <a:pt x="14920" y="2312434"/>
                </a:lnTo>
              </a:path>
              <a:path w="3581400" h="2443479">
                <a:moveTo>
                  <a:pt x="0" y="1541641"/>
                </a:moveTo>
                <a:lnTo>
                  <a:pt x="14920" y="1541641"/>
                </a:lnTo>
              </a:path>
              <a:path w="3581400" h="2443479">
                <a:moveTo>
                  <a:pt x="0" y="770793"/>
                </a:moveTo>
                <a:lnTo>
                  <a:pt x="14920" y="770793"/>
                </a:lnTo>
              </a:path>
              <a:path w="3581400" h="2443479">
                <a:moveTo>
                  <a:pt x="0" y="0"/>
                </a:moveTo>
                <a:lnTo>
                  <a:pt x="14920" y="0"/>
                </a:lnTo>
              </a:path>
              <a:path w="3581400" h="2443479">
                <a:moveTo>
                  <a:pt x="184761" y="2442851"/>
                </a:moveTo>
                <a:lnTo>
                  <a:pt x="184761" y="2427931"/>
                </a:lnTo>
              </a:path>
              <a:path w="3581400" h="2443479">
                <a:moveTo>
                  <a:pt x="1033805" y="2442851"/>
                </a:moveTo>
                <a:lnTo>
                  <a:pt x="1033805" y="2427931"/>
                </a:lnTo>
              </a:path>
              <a:path w="3581400" h="2443479">
                <a:moveTo>
                  <a:pt x="1882848" y="2442851"/>
                </a:moveTo>
                <a:lnTo>
                  <a:pt x="1882848" y="2427931"/>
                </a:lnTo>
              </a:path>
              <a:path w="3581400" h="2443479">
                <a:moveTo>
                  <a:pt x="2731892" y="2442851"/>
                </a:moveTo>
                <a:lnTo>
                  <a:pt x="2731892" y="2427931"/>
                </a:lnTo>
              </a:path>
              <a:path w="3581400" h="2443479">
                <a:moveTo>
                  <a:pt x="3580935" y="2442851"/>
                </a:moveTo>
                <a:lnTo>
                  <a:pt x="3580935" y="2427931"/>
                </a:lnTo>
              </a:path>
            </a:pathLst>
          </a:custGeom>
          <a:ln w="582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60482" y="1755094"/>
            <a:ext cx="92710" cy="505459"/>
          </a:xfrm>
          <a:prstGeom prst="rect">
            <a:avLst/>
          </a:prstGeom>
        </p:spPr>
        <p:txBody>
          <a:bodyPr vert="vert270" wrap="square" lIns="0" tIns="9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sz="450" dirty="0">
                <a:latin typeface="Arial"/>
                <a:cs typeface="Arial"/>
              </a:rPr>
              <a:t>probability</a:t>
            </a:r>
            <a:r>
              <a:rPr sz="450" spc="85" dirty="0">
                <a:latin typeface="Arial"/>
                <a:cs typeface="Arial"/>
              </a:rPr>
              <a:t> </a:t>
            </a:r>
            <a:r>
              <a:rPr sz="450" spc="-10" dirty="0">
                <a:latin typeface="Arial"/>
                <a:cs typeface="Arial"/>
              </a:rPr>
              <a:t>density</a:t>
            </a:r>
            <a:endParaRPr sz="45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2806" y="3123033"/>
            <a:ext cx="5270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0</a:t>
            </a:r>
            <a:endParaRPr sz="350">
              <a:latin typeface="Arial"/>
              <a:cs typeface="Arial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57</a:t>
            </a:r>
          </a:p>
        </p:txBody>
      </p:sp>
      <p:sp>
        <p:nvSpPr>
          <p:cNvPr id="20" name="object 20"/>
          <p:cNvSpPr txBox="1"/>
          <p:nvPr/>
        </p:nvSpPr>
        <p:spPr>
          <a:xfrm>
            <a:off x="619018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468062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0.25</a:t>
            </a:r>
            <a:endParaRPr sz="3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317105" y="3282963"/>
            <a:ext cx="121285" cy="1517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0.50</a:t>
            </a:r>
            <a:endParaRPr sz="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0"/>
              </a:spcBef>
            </a:pPr>
            <a:r>
              <a:rPr sz="450" spc="10" dirty="0">
                <a:latin typeface="Arial"/>
                <a:cs typeface="Arial"/>
              </a:rPr>
              <a:t>p</a:t>
            </a:r>
            <a:endParaRPr sz="45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166149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0.75</a:t>
            </a:r>
            <a:endParaRPr sz="35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015192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1.00</a:t>
            </a:r>
            <a:endParaRPr sz="3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2126615" cy="5734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20" dirty="0">
                <a:solidFill>
                  <a:srgbClr val="F9F9F9"/>
                </a:solidFill>
                <a:latin typeface="Arial"/>
                <a:cs typeface="Arial"/>
              </a:rPr>
              <a:t>Game </a:t>
            </a:r>
            <a:r>
              <a:rPr sz="1200" b="1" spc="-50" dirty="0">
                <a:solidFill>
                  <a:srgbClr val="F9F9F9"/>
                </a:solidFill>
                <a:latin typeface="Arial"/>
                <a:cs typeface="Arial"/>
              </a:rPr>
              <a:t>7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50">
              <a:latin typeface="Arial"/>
              <a:cs typeface="Arial"/>
            </a:endParaRPr>
          </a:p>
          <a:p>
            <a:pPr marL="232410">
              <a:lnSpc>
                <a:spcPct val="100000"/>
              </a:lnSpc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easy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14-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3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win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against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Burnel</a:t>
            </a:r>
            <a:endParaRPr sz="1100">
              <a:latin typeface="Tahoma"/>
              <a:cs typeface="Tahom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359994" y="733963"/>
            <a:ext cx="3888740" cy="2691130"/>
            <a:chOff x="359994" y="733963"/>
            <a:chExt cx="3888740" cy="2691130"/>
          </a:xfrm>
        </p:grpSpPr>
        <p:sp>
          <p:nvSpPr>
            <p:cNvPr id="5" name="object 5"/>
            <p:cNvSpPr/>
            <p:nvPr/>
          </p:nvSpPr>
          <p:spPr>
            <a:xfrm>
              <a:off x="359994" y="734525"/>
              <a:ext cx="3888104" cy="2690495"/>
            </a:xfrm>
            <a:custGeom>
              <a:avLst/>
              <a:gdLst/>
              <a:ahLst/>
              <a:cxnLst/>
              <a:rect l="l" t="t" r="r" b="b"/>
              <a:pathLst>
                <a:path w="3888104" h="2690495">
                  <a:moveTo>
                    <a:pt x="3888000" y="0"/>
                  </a:moveTo>
                  <a:lnTo>
                    <a:pt x="0" y="0"/>
                  </a:lnTo>
                  <a:lnTo>
                    <a:pt x="0" y="2690017"/>
                  </a:lnTo>
                  <a:lnTo>
                    <a:pt x="3888000" y="2690017"/>
                  </a:lnTo>
                  <a:lnTo>
                    <a:pt x="388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054105"/>
                  </a:moveTo>
                  <a:lnTo>
                    <a:pt x="3735802" y="2054105"/>
                  </a:lnTo>
                </a:path>
                <a:path w="3736340" h="2541270">
                  <a:moveTo>
                    <a:pt x="0" y="1311519"/>
                  </a:moveTo>
                  <a:lnTo>
                    <a:pt x="3735802" y="1311519"/>
                  </a:lnTo>
                </a:path>
                <a:path w="3736340" h="2541270">
                  <a:moveTo>
                    <a:pt x="0" y="568933"/>
                  </a:moveTo>
                  <a:lnTo>
                    <a:pt x="3735802" y="568933"/>
                  </a:lnTo>
                </a:path>
                <a:path w="3736340" h="2541270">
                  <a:moveTo>
                    <a:pt x="594363" y="2540868"/>
                  </a:moveTo>
                  <a:lnTo>
                    <a:pt x="594363" y="0"/>
                  </a:lnTo>
                </a:path>
                <a:path w="3736340" h="2541270">
                  <a:moveTo>
                    <a:pt x="1443406" y="2540868"/>
                  </a:moveTo>
                  <a:lnTo>
                    <a:pt x="1443406" y="0"/>
                  </a:lnTo>
                </a:path>
                <a:path w="3736340" h="2541270">
                  <a:moveTo>
                    <a:pt x="2292450" y="2540868"/>
                  </a:moveTo>
                  <a:lnTo>
                    <a:pt x="2292450" y="0"/>
                  </a:lnTo>
                </a:path>
                <a:path w="3736340" h="2541270">
                  <a:moveTo>
                    <a:pt x="3141493" y="2540868"/>
                  </a:moveTo>
                  <a:lnTo>
                    <a:pt x="3141493" y="0"/>
                  </a:lnTo>
                </a:path>
              </a:pathLst>
            </a:custGeom>
            <a:ln w="3175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425371"/>
                  </a:moveTo>
                  <a:lnTo>
                    <a:pt x="3735802" y="2425371"/>
                  </a:lnTo>
                </a:path>
                <a:path w="3736340" h="2541270">
                  <a:moveTo>
                    <a:pt x="0" y="1682785"/>
                  </a:moveTo>
                  <a:lnTo>
                    <a:pt x="3735802" y="1682785"/>
                  </a:lnTo>
                </a:path>
                <a:path w="3736340" h="2541270">
                  <a:moveTo>
                    <a:pt x="0" y="940253"/>
                  </a:moveTo>
                  <a:lnTo>
                    <a:pt x="3735802" y="940253"/>
                  </a:lnTo>
                </a:path>
                <a:path w="3736340" h="2541270">
                  <a:moveTo>
                    <a:pt x="0" y="197667"/>
                  </a:moveTo>
                  <a:lnTo>
                    <a:pt x="3735802" y="197667"/>
                  </a:lnTo>
                </a:path>
                <a:path w="3736340" h="2541270">
                  <a:moveTo>
                    <a:pt x="169841" y="2540868"/>
                  </a:moveTo>
                  <a:lnTo>
                    <a:pt x="169841" y="0"/>
                  </a:lnTo>
                </a:path>
                <a:path w="3736340" h="2541270">
                  <a:moveTo>
                    <a:pt x="1018884" y="2540868"/>
                  </a:moveTo>
                  <a:lnTo>
                    <a:pt x="1018884" y="0"/>
                  </a:lnTo>
                </a:path>
                <a:path w="3736340" h="2541270">
                  <a:moveTo>
                    <a:pt x="1867928" y="2540868"/>
                  </a:moveTo>
                  <a:lnTo>
                    <a:pt x="1867928" y="0"/>
                  </a:lnTo>
                </a:path>
                <a:path w="3736340" h="2541270">
                  <a:moveTo>
                    <a:pt x="2716971" y="2540868"/>
                  </a:moveTo>
                  <a:lnTo>
                    <a:pt x="2716971" y="0"/>
                  </a:lnTo>
                </a:path>
                <a:path w="3736340" h="2541270">
                  <a:moveTo>
                    <a:pt x="3566015" y="2540868"/>
                  </a:moveTo>
                  <a:lnTo>
                    <a:pt x="3566015" y="0"/>
                  </a:lnTo>
                </a:path>
              </a:pathLst>
            </a:custGeom>
            <a:ln w="5826">
              <a:solidFill>
                <a:srgbClr val="EBEBEB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79420" y="1681313"/>
              <a:ext cx="3396615" cy="1416685"/>
            </a:xfrm>
            <a:custGeom>
              <a:avLst/>
              <a:gdLst/>
              <a:ahLst/>
              <a:cxnLst/>
              <a:rect l="l" t="t" r="r" b="b"/>
              <a:pathLst>
                <a:path w="3396615" h="1416685">
                  <a:moveTo>
                    <a:pt x="0" y="1416125"/>
                  </a:moveTo>
                  <a:lnTo>
                    <a:pt x="169786" y="1363359"/>
                  </a:lnTo>
                  <a:lnTo>
                    <a:pt x="339573" y="1280753"/>
                  </a:lnTo>
                  <a:lnTo>
                    <a:pt x="509415" y="1160845"/>
                  </a:lnTo>
                  <a:lnTo>
                    <a:pt x="679202" y="1000316"/>
                  </a:lnTo>
                  <a:lnTo>
                    <a:pt x="849043" y="803030"/>
                  </a:lnTo>
                  <a:lnTo>
                    <a:pt x="1018830" y="582818"/>
                  </a:lnTo>
                  <a:lnTo>
                    <a:pt x="1188617" y="363152"/>
                  </a:lnTo>
                  <a:lnTo>
                    <a:pt x="1358458" y="174034"/>
                  </a:lnTo>
                  <a:lnTo>
                    <a:pt x="1528245" y="45577"/>
                  </a:lnTo>
                  <a:lnTo>
                    <a:pt x="1698087" y="0"/>
                  </a:lnTo>
                  <a:lnTo>
                    <a:pt x="1867873" y="45577"/>
                  </a:lnTo>
                  <a:lnTo>
                    <a:pt x="2037660" y="174034"/>
                  </a:lnTo>
                  <a:lnTo>
                    <a:pt x="2207502" y="363152"/>
                  </a:lnTo>
                  <a:lnTo>
                    <a:pt x="2377289" y="582818"/>
                  </a:lnTo>
                  <a:lnTo>
                    <a:pt x="2547130" y="803030"/>
                  </a:lnTo>
                  <a:lnTo>
                    <a:pt x="2716917" y="1000316"/>
                  </a:lnTo>
                  <a:lnTo>
                    <a:pt x="2886704" y="1160845"/>
                  </a:lnTo>
                  <a:lnTo>
                    <a:pt x="3056545" y="1280753"/>
                  </a:lnTo>
                  <a:lnTo>
                    <a:pt x="3226332" y="1363359"/>
                  </a:lnTo>
                  <a:lnTo>
                    <a:pt x="3396174" y="1416125"/>
                  </a:lnTo>
                </a:path>
              </a:pathLst>
            </a:custGeom>
            <a:ln w="11598">
              <a:solidFill>
                <a:srgbClr val="BEBEB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79420" y="937256"/>
              <a:ext cx="3396615" cy="2225675"/>
            </a:xfrm>
            <a:custGeom>
              <a:avLst/>
              <a:gdLst/>
              <a:ahLst/>
              <a:cxnLst/>
              <a:rect l="l" t="t" r="r" b="b"/>
              <a:pathLst>
                <a:path w="3396615" h="2225675">
                  <a:moveTo>
                    <a:pt x="0" y="2225254"/>
                  </a:moveTo>
                  <a:lnTo>
                    <a:pt x="169786" y="2225199"/>
                  </a:lnTo>
                  <a:lnTo>
                    <a:pt x="339573" y="2223892"/>
                  </a:lnTo>
                  <a:lnTo>
                    <a:pt x="509415" y="2215615"/>
                  </a:lnTo>
                  <a:lnTo>
                    <a:pt x="679202" y="2184849"/>
                  </a:lnTo>
                  <a:lnTo>
                    <a:pt x="849043" y="2102950"/>
                  </a:lnTo>
                  <a:lnTo>
                    <a:pt x="1018830" y="1932510"/>
                  </a:lnTo>
                  <a:lnTo>
                    <a:pt x="1188617" y="1643306"/>
                  </a:lnTo>
                  <a:lnTo>
                    <a:pt x="1358458" y="1236264"/>
                  </a:lnTo>
                  <a:lnTo>
                    <a:pt x="1528245" y="763278"/>
                  </a:lnTo>
                  <a:lnTo>
                    <a:pt x="1698087" y="325252"/>
                  </a:lnTo>
                  <a:lnTo>
                    <a:pt x="1867873" y="41330"/>
                  </a:lnTo>
                  <a:lnTo>
                    <a:pt x="2037660" y="0"/>
                  </a:lnTo>
                  <a:lnTo>
                    <a:pt x="2207502" y="218087"/>
                  </a:lnTo>
                  <a:lnTo>
                    <a:pt x="2377289" y="631500"/>
                  </a:lnTo>
                  <a:lnTo>
                    <a:pt x="2547130" y="1124307"/>
                  </a:lnTo>
                  <a:lnTo>
                    <a:pt x="2716917" y="1578452"/>
                  </a:lnTo>
                  <a:lnTo>
                    <a:pt x="2886704" y="1916392"/>
                  </a:lnTo>
                  <a:lnTo>
                    <a:pt x="3056545" y="2117272"/>
                  </a:lnTo>
                  <a:lnTo>
                    <a:pt x="3226332" y="2205541"/>
                  </a:lnTo>
                  <a:lnTo>
                    <a:pt x="3396174" y="2225254"/>
                  </a:lnTo>
                </a:path>
              </a:pathLst>
            </a:custGeom>
            <a:ln w="23251">
              <a:solidFill>
                <a:srgbClr val="A020F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79420" y="2419924"/>
              <a:ext cx="3396615" cy="742950"/>
            </a:xfrm>
            <a:custGeom>
              <a:avLst/>
              <a:gdLst/>
              <a:ahLst/>
              <a:cxnLst/>
              <a:rect l="l" t="t" r="r" b="b"/>
              <a:pathLst>
                <a:path w="3396615" h="742950">
                  <a:moveTo>
                    <a:pt x="0" y="742586"/>
                  </a:moveTo>
                  <a:lnTo>
                    <a:pt x="169786" y="705448"/>
                  </a:lnTo>
                  <a:lnTo>
                    <a:pt x="339573" y="668311"/>
                  </a:lnTo>
                  <a:lnTo>
                    <a:pt x="509415" y="631173"/>
                  </a:lnTo>
                  <a:lnTo>
                    <a:pt x="679202" y="594090"/>
                  </a:lnTo>
                  <a:lnTo>
                    <a:pt x="849043" y="556953"/>
                  </a:lnTo>
                  <a:lnTo>
                    <a:pt x="1018830" y="519815"/>
                  </a:lnTo>
                  <a:lnTo>
                    <a:pt x="1188617" y="482678"/>
                  </a:lnTo>
                  <a:lnTo>
                    <a:pt x="1358458" y="445540"/>
                  </a:lnTo>
                  <a:lnTo>
                    <a:pt x="1528245" y="408457"/>
                  </a:lnTo>
                  <a:lnTo>
                    <a:pt x="1698087" y="371320"/>
                  </a:lnTo>
                  <a:lnTo>
                    <a:pt x="1867873" y="334182"/>
                  </a:lnTo>
                  <a:lnTo>
                    <a:pt x="2037660" y="297045"/>
                  </a:lnTo>
                  <a:lnTo>
                    <a:pt x="2207502" y="259907"/>
                  </a:lnTo>
                  <a:lnTo>
                    <a:pt x="2377289" y="222770"/>
                  </a:lnTo>
                  <a:lnTo>
                    <a:pt x="2547130" y="185687"/>
                  </a:lnTo>
                  <a:lnTo>
                    <a:pt x="2716917" y="148549"/>
                  </a:lnTo>
                  <a:lnTo>
                    <a:pt x="2886704" y="111412"/>
                  </a:lnTo>
                  <a:lnTo>
                    <a:pt x="3056545" y="74274"/>
                  </a:lnTo>
                  <a:lnTo>
                    <a:pt x="3226332" y="37137"/>
                  </a:lnTo>
                  <a:lnTo>
                    <a:pt x="3396174" y="0"/>
                  </a:lnTo>
                </a:path>
              </a:pathLst>
            </a:custGeom>
            <a:ln w="23251">
              <a:solidFill>
                <a:srgbClr val="FFA5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79420" y="852635"/>
              <a:ext cx="3396615" cy="2310130"/>
            </a:xfrm>
            <a:custGeom>
              <a:avLst/>
              <a:gdLst/>
              <a:ahLst/>
              <a:cxnLst/>
              <a:rect l="l" t="t" r="r" b="b"/>
              <a:pathLst>
                <a:path w="3396615" h="2310130">
                  <a:moveTo>
                    <a:pt x="0" y="2309875"/>
                  </a:moveTo>
                  <a:lnTo>
                    <a:pt x="169786" y="2309875"/>
                  </a:lnTo>
                  <a:lnTo>
                    <a:pt x="339573" y="2309657"/>
                  </a:lnTo>
                  <a:lnTo>
                    <a:pt x="509415" y="2307370"/>
                  </a:lnTo>
                  <a:lnTo>
                    <a:pt x="679202" y="2295880"/>
                  </a:lnTo>
                  <a:lnTo>
                    <a:pt x="849043" y="2256946"/>
                  </a:lnTo>
                  <a:lnTo>
                    <a:pt x="1018830" y="2157949"/>
                  </a:lnTo>
                  <a:lnTo>
                    <a:pt x="1188617" y="1957504"/>
                  </a:lnTo>
                  <a:lnTo>
                    <a:pt x="1358458" y="1625445"/>
                  </a:lnTo>
                  <a:lnTo>
                    <a:pt x="1528245" y="1171682"/>
                  </a:lnTo>
                  <a:lnTo>
                    <a:pt x="1698087" y="666296"/>
                  </a:lnTo>
                  <a:lnTo>
                    <a:pt x="1867873" y="231755"/>
                  </a:lnTo>
                  <a:lnTo>
                    <a:pt x="2037660" y="0"/>
                  </a:lnTo>
                  <a:lnTo>
                    <a:pt x="2207502" y="52765"/>
                  </a:lnTo>
                  <a:lnTo>
                    <a:pt x="2377289" y="379760"/>
                  </a:lnTo>
                  <a:lnTo>
                    <a:pt x="2547130" y="881334"/>
                  </a:lnTo>
                  <a:lnTo>
                    <a:pt x="2716917" y="1414655"/>
                  </a:lnTo>
                  <a:lnTo>
                    <a:pt x="2886704" y="1855676"/>
                  </a:lnTo>
                  <a:lnTo>
                    <a:pt x="3056545" y="2141776"/>
                  </a:lnTo>
                  <a:lnTo>
                    <a:pt x="3226332" y="2277475"/>
                  </a:lnTo>
                  <a:lnTo>
                    <a:pt x="3396174" y="2309875"/>
                  </a:lnTo>
                </a:path>
              </a:pathLst>
            </a:custGeom>
            <a:ln w="23251">
              <a:solidFill>
                <a:srgbClr val="00FF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09578" y="737138"/>
              <a:ext cx="3736340" cy="2541270"/>
            </a:xfrm>
            <a:custGeom>
              <a:avLst/>
              <a:gdLst/>
              <a:ahLst/>
              <a:cxnLst/>
              <a:rect l="l" t="t" r="r" b="b"/>
              <a:pathLst>
                <a:path w="3736340" h="2541270">
                  <a:moveTo>
                    <a:pt x="0" y="2540868"/>
                  </a:moveTo>
                  <a:lnTo>
                    <a:pt x="3735802" y="2540868"/>
                  </a:lnTo>
                  <a:lnTo>
                    <a:pt x="3735802" y="0"/>
                  </a:lnTo>
                  <a:lnTo>
                    <a:pt x="0" y="0"/>
                  </a:lnTo>
                  <a:lnTo>
                    <a:pt x="0" y="2540868"/>
                  </a:lnTo>
                  <a:close/>
                </a:path>
              </a:pathLst>
            </a:custGeom>
            <a:ln w="5826">
              <a:solidFill>
                <a:srgbClr val="33333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442806" y="2375804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1</a:t>
            </a:r>
            <a:endParaRPr sz="35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2806" y="1633272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2</a:t>
            </a:r>
            <a:endParaRPr sz="35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2806" y="890686"/>
            <a:ext cx="52705" cy="844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3</a:t>
            </a:r>
            <a:endParaRPr sz="35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494658" y="934806"/>
            <a:ext cx="3581400" cy="2358390"/>
          </a:xfrm>
          <a:custGeom>
            <a:avLst/>
            <a:gdLst/>
            <a:ahLst/>
            <a:cxnLst/>
            <a:rect l="l" t="t" r="r" b="b"/>
            <a:pathLst>
              <a:path w="3581400" h="2358390">
                <a:moveTo>
                  <a:pt x="0" y="2227704"/>
                </a:moveTo>
                <a:lnTo>
                  <a:pt x="14920" y="2227704"/>
                </a:lnTo>
              </a:path>
              <a:path w="3581400" h="2358390">
                <a:moveTo>
                  <a:pt x="0" y="1485118"/>
                </a:moveTo>
                <a:lnTo>
                  <a:pt x="14920" y="1485118"/>
                </a:lnTo>
              </a:path>
              <a:path w="3581400" h="2358390">
                <a:moveTo>
                  <a:pt x="0" y="742586"/>
                </a:moveTo>
                <a:lnTo>
                  <a:pt x="14920" y="742586"/>
                </a:lnTo>
              </a:path>
              <a:path w="3581400" h="2358390">
                <a:moveTo>
                  <a:pt x="0" y="0"/>
                </a:moveTo>
                <a:lnTo>
                  <a:pt x="14920" y="0"/>
                </a:lnTo>
              </a:path>
              <a:path w="3581400" h="2358390">
                <a:moveTo>
                  <a:pt x="184761" y="2358121"/>
                </a:moveTo>
                <a:lnTo>
                  <a:pt x="184761" y="2343201"/>
                </a:lnTo>
              </a:path>
              <a:path w="3581400" h="2358390">
                <a:moveTo>
                  <a:pt x="1033805" y="2358121"/>
                </a:moveTo>
                <a:lnTo>
                  <a:pt x="1033805" y="2343201"/>
                </a:lnTo>
              </a:path>
              <a:path w="3581400" h="2358390">
                <a:moveTo>
                  <a:pt x="1882848" y="2358121"/>
                </a:moveTo>
                <a:lnTo>
                  <a:pt x="1882848" y="2343201"/>
                </a:lnTo>
              </a:path>
              <a:path w="3581400" h="2358390">
                <a:moveTo>
                  <a:pt x="2731892" y="2358121"/>
                </a:moveTo>
                <a:lnTo>
                  <a:pt x="2731892" y="2343201"/>
                </a:lnTo>
              </a:path>
              <a:path w="3581400" h="2358390">
                <a:moveTo>
                  <a:pt x="3580935" y="2358121"/>
                </a:moveTo>
                <a:lnTo>
                  <a:pt x="3580935" y="2343201"/>
                </a:lnTo>
              </a:path>
            </a:pathLst>
          </a:custGeom>
          <a:ln w="5826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60482" y="1755094"/>
            <a:ext cx="92710" cy="505459"/>
          </a:xfrm>
          <a:prstGeom prst="rect">
            <a:avLst/>
          </a:prstGeom>
        </p:spPr>
        <p:txBody>
          <a:bodyPr vert="vert270" wrap="square" lIns="0" tIns="95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sz="450" dirty="0">
                <a:latin typeface="Arial"/>
                <a:cs typeface="Arial"/>
              </a:rPr>
              <a:t>probability</a:t>
            </a:r>
            <a:r>
              <a:rPr sz="450" spc="85" dirty="0">
                <a:latin typeface="Arial"/>
                <a:cs typeface="Arial"/>
              </a:rPr>
              <a:t> </a:t>
            </a:r>
            <a:r>
              <a:rPr sz="450" spc="-10" dirty="0">
                <a:latin typeface="Arial"/>
                <a:cs typeface="Arial"/>
              </a:rPr>
              <a:t>density</a:t>
            </a:r>
            <a:endParaRPr sz="45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2806" y="3123033"/>
            <a:ext cx="5270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20" dirty="0">
                <a:solidFill>
                  <a:srgbClr val="4D4D4D"/>
                </a:solidFill>
                <a:latin typeface="Arial"/>
                <a:cs typeface="Arial"/>
              </a:rPr>
              <a:t>0</a:t>
            </a:r>
            <a:endParaRPr sz="350">
              <a:latin typeface="Arial"/>
              <a:cs typeface="Arial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58</a:t>
            </a:r>
          </a:p>
        </p:txBody>
      </p:sp>
      <p:sp>
        <p:nvSpPr>
          <p:cNvPr id="20" name="object 20"/>
          <p:cNvSpPr txBox="1"/>
          <p:nvPr/>
        </p:nvSpPr>
        <p:spPr>
          <a:xfrm>
            <a:off x="619018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0.00</a:t>
            </a:r>
            <a:endParaRPr sz="3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468062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0.25</a:t>
            </a:r>
            <a:endParaRPr sz="35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317105" y="3282963"/>
            <a:ext cx="121285" cy="1517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0.50</a:t>
            </a:r>
            <a:endParaRPr sz="3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0"/>
              </a:spcBef>
            </a:pPr>
            <a:r>
              <a:rPr sz="450" spc="10" dirty="0">
                <a:latin typeface="Arial"/>
                <a:cs typeface="Arial"/>
              </a:rPr>
              <a:t>p</a:t>
            </a:r>
            <a:endParaRPr sz="45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166149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0.75</a:t>
            </a:r>
            <a:endParaRPr sz="35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015192" y="3282963"/>
            <a:ext cx="121285" cy="80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" spc="-20" dirty="0">
                <a:solidFill>
                  <a:srgbClr val="4D4D4D"/>
                </a:solidFill>
                <a:latin typeface="Arial"/>
                <a:cs typeface="Arial"/>
              </a:rPr>
              <a:t>1.00</a:t>
            </a:r>
            <a:endParaRPr sz="35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55" dirty="0"/>
              <a:t>Summarising</a:t>
            </a:r>
            <a:r>
              <a:rPr spc="35" dirty="0"/>
              <a:t> </a:t>
            </a:r>
            <a:r>
              <a:rPr dirty="0"/>
              <a:t>the</a:t>
            </a:r>
            <a:r>
              <a:rPr spc="40" dirty="0"/>
              <a:t> </a:t>
            </a:r>
            <a:r>
              <a:rPr spc="-40" dirty="0"/>
              <a:t>posterior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1079741"/>
            <a:ext cx="3964304" cy="203200"/>
          </a:xfrm>
          <a:custGeom>
            <a:avLst/>
            <a:gdLst/>
            <a:ahLst/>
            <a:cxnLst/>
            <a:rect l="l" t="t" r="r" b="b"/>
            <a:pathLst>
              <a:path w="3964304" h="203200">
                <a:moveTo>
                  <a:pt x="3963911" y="0"/>
                </a:moveTo>
                <a:lnTo>
                  <a:pt x="0" y="0"/>
                </a:lnTo>
                <a:lnTo>
                  <a:pt x="0" y="202920"/>
                </a:lnTo>
                <a:lnTo>
                  <a:pt x="3963911" y="202920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2722" y="577009"/>
            <a:ext cx="3804920" cy="10306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145" marR="5080" indent="-5080">
              <a:lnSpc>
                <a:spcPct val="118000"/>
              </a:lnSpc>
              <a:spcBef>
                <a:spcPts val="10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Any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easy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way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working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with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Bayesian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models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sample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from the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posterior:</a:t>
            </a:r>
            <a:endParaRPr sz="1100">
              <a:latin typeface="Tahoma"/>
              <a:cs typeface="Tahoma"/>
            </a:endParaRPr>
          </a:p>
          <a:p>
            <a:pPr marL="17145">
              <a:lnSpc>
                <a:spcPct val="100000"/>
              </a:lnSpc>
              <a:spcBef>
                <a:spcPts val="700"/>
              </a:spcBef>
            </a:pPr>
            <a:r>
              <a:rPr sz="1100" dirty="0">
                <a:latin typeface="Palatino Linotype"/>
                <a:cs typeface="Palatino Linotype"/>
              </a:rPr>
              <a:t>sample_n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(d,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0000CE"/>
                </a:solidFill>
                <a:latin typeface="Palatino Linotype"/>
                <a:cs typeface="Palatino Linotype"/>
              </a:rPr>
              <a:t>5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2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70" dirty="0">
                <a:solidFill>
                  <a:srgbClr val="C4A000"/>
                </a:solidFill>
                <a:latin typeface="Palatino Linotype"/>
                <a:cs typeface="Palatino Linotype"/>
              </a:rPr>
              <a:t>replace</a:t>
            </a:r>
            <a:r>
              <a:rPr sz="1100" spc="32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2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-35" dirty="0">
                <a:latin typeface="Palatino Linotype"/>
                <a:cs typeface="Palatino Linotype"/>
              </a:rPr>
              <a:t>TRUE</a:t>
            </a:r>
            <a:r>
              <a:rPr sz="1100" spc="-3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weight</a:t>
            </a:r>
            <a:r>
              <a:rPr sz="1100" spc="32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2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r>
              <a:rPr sz="1100" spc="-10" dirty="0">
                <a:latin typeface="Palatino Linotype"/>
                <a:cs typeface="Palatino Linotype"/>
              </a:rPr>
              <a:t>$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post7)</a:t>
            </a:r>
            <a:endParaRPr sz="11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050">
              <a:latin typeface="Palatino Linotype"/>
              <a:cs typeface="Palatino Linotype"/>
            </a:endParaRPr>
          </a:p>
          <a:p>
            <a:pPr marL="17145">
              <a:lnSpc>
                <a:spcPct val="100000"/>
              </a:lnSpc>
              <a:spcBef>
                <a:spcPts val="5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2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95" dirty="0">
                <a:solidFill>
                  <a:srgbClr val="22373A"/>
                </a:solidFill>
                <a:latin typeface="Palatino Linotype"/>
                <a:cs typeface="Palatino Linotype"/>
              </a:rPr>
              <a:t>A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35" dirty="0">
                <a:solidFill>
                  <a:srgbClr val="22373A"/>
                </a:solidFill>
                <a:latin typeface="Palatino Linotype"/>
                <a:cs typeface="Palatino Linotype"/>
              </a:rPr>
              <a:t>tibble: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5</a:t>
            </a:r>
            <a:r>
              <a:rPr sz="1100" spc="32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x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3</a:t>
            </a:r>
            <a:endParaRPr sz="1100">
              <a:latin typeface="Palatino Linotype"/>
              <a:cs typeface="Palatino Linotype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328244" y="1623712"/>
          <a:ext cx="1736725" cy="13696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8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24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41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113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p</a:t>
                      </a:r>
                      <a:r>
                        <a:rPr sz="1100" spc="2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 </a:t>
                      </a:r>
                      <a:r>
                        <a:rPr sz="1100" spc="6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prior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1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post7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63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r>
                        <a:rPr sz="1100" spc="45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 </a:t>
                      </a:r>
                      <a:r>
                        <a:rPr sz="11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r>
                        <a:rPr sz="1100" spc="3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 </a:t>
                      </a: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472440" algn="l"/>
                        </a:tabLst>
                      </a:pP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0.7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1.21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2.60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r>
                        <a:rPr sz="1100" spc="3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 </a:t>
                      </a: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9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0.35</a:t>
                      </a:r>
                      <a:r>
                        <a:rPr sz="1100" spc="3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 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1.51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0.475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r>
                        <a:rPr sz="1100" spc="3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 </a:t>
                      </a: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3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9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0.65</a:t>
                      </a:r>
                      <a:r>
                        <a:rPr sz="1100" spc="3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 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1.51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3.04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7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r>
                        <a:rPr sz="1100" spc="3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 </a:t>
                      </a: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4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108585">
                        <a:lnSpc>
                          <a:spcPct val="100000"/>
                        </a:lnSpc>
                        <a:spcBef>
                          <a:spcPts val="60"/>
                        </a:spcBef>
                        <a:tabLst>
                          <a:tab pos="472440" algn="l"/>
                        </a:tabLst>
                      </a:pPr>
                      <a:r>
                        <a:rPr sz="1100" spc="8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0.5</a:t>
                      </a: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	</a:t>
                      </a: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1.99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7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2.21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13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r>
                        <a:rPr sz="1100" spc="3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 </a:t>
                      </a:r>
                      <a:r>
                        <a:rPr sz="1100" spc="-5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5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9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0.95</a:t>
                      </a:r>
                      <a:r>
                        <a:rPr sz="1100" spc="3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 </a:t>
                      </a:r>
                      <a:r>
                        <a:rPr sz="11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0.159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6195">
                        <a:lnSpc>
                          <a:spcPct val="100000"/>
                        </a:lnSpc>
                        <a:spcBef>
                          <a:spcPts val="60"/>
                        </a:spcBef>
                      </a:pPr>
                      <a:r>
                        <a:rPr sz="1100" spc="5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0.0436</a:t>
                      </a:r>
                      <a:endParaRPr sz="1100">
                        <a:latin typeface="Palatino Linotype"/>
                        <a:cs typeface="Palatino Linotype"/>
                      </a:endParaRPr>
                    </a:p>
                  </a:txBody>
                  <a:tcPr marL="0" marR="0" marT="762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59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55" dirty="0"/>
              <a:t>Summarising</a:t>
            </a:r>
            <a:r>
              <a:rPr spc="35" dirty="0"/>
              <a:t> </a:t>
            </a:r>
            <a:r>
              <a:rPr dirty="0"/>
              <a:t>the</a:t>
            </a:r>
            <a:r>
              <a:rPr spc="40" dirty="0"/>
              <a:t> </a:t>
            </a:r>
            <a:r>
              <a:rPr spc="-40" dirty="0"/>
              <a:t>posterior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928738"/>
            <a:ext cx="3964304" cy="995044"/>
          </a:xfrm>
          <a:custGeom>
            <a:avLst/>
            <a:gdLst/>
            <a:ahLst/>
            <a:cxnLst/>
            <a:rect l="l" t="t" r="r" b="b"/>
            <a:pathLst>
              <a:path w="3964304" h="995044">
                <a:moveTo>
                  <a:pt x="3963911" y="0"/>
                </a:moveTo>
                <a:lnTo>
                  <a:pt x="0" y="0"/>
                </a:lnTo>
                <a:lnTo>
                  <a:pt x="0" y="994460"/>
                </a:lnTo>
                <a:lnTo>
                  <a:pt x="3963911" y="994460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2595" y="426006"/>
            <a:ext cx="4249420" cy="18218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145" marR="336550" indent="-5080">
              <a:lnSpc>
                <a:spcPct val="118000"/>
              </a:lnSpc>
              <a:spcBef>
                <a:spcPts val="10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tidybayes</a:t>
            </a:r>
            <a:r>
              <a:rPr sz="1100" spc="1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package</a:t>
            </a:r>
            <a:r>
              <a:rPr sz="1100" spc="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has</a:t>
            </a:r>
            <a:r>
              <a:rPr sz="1100" spc="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useufl</a:t>
            </a:r>
            <a:r>
              <a:rPr sz="1100" spc="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functions</a:t>
            </a:r>
            <a:r>
              <a:rPr sz="1100" spc="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summarising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posteriors:</a:t>
            </a:r>
            <a:endParaRPr sz="1100">
              <a:latin typeface="Tahoma"/>
              <a:cs typeface="Tahoma"/>
            </a:endParaRPr>
          </a:p>
          <a:p>
            <a:pPr marL="17145">
              <a:lnSpc>
                <a:spcPct val="100000"/>
              </a:lnSpc>
              <a:spcBef>
                <a:spcPts val="70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post</a:t>
            </a:r>
            <a:r>
              <a:rPr sz="1100" spc="33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33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latin typeface="Palatino Linotype"/>
                <a:cs typeface="Palatino Linotype"/>
              </a:rPr>
              <a:t>sample_n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(d,</a:t>
            </a:r>
            <a:r>
              <a:rPr sz="1100" spc="33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65" dirty="0">
                <a:solidFill>
                  <a:srgbClr val="0000CE"/>
                </a:solidFill>
                <a:latin typeface="Palatino Linotype"/>
                <a:cs typeface="Palatino Linotype"/>
              </a:rPr>
              <a:t>10000</a:t>
            </a:r>
            <a:r>
              <a:rPr sz="1100" spc="6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4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70" dirty="0">
                <a:solidFill>
                  <a:srgbClr val="C4A000"/>
                </a:solidFill>
                <a:latin typeface="Palatino Linotype"/>
                <a:cs typeface="Palatino Linotype"/>
              </a:rPr>
              <a:t>replace</a:t>
            </a:r>
            <a:r>
              <a:rPr sz="1100" spc="33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3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-35" dirty="0">
                <a:latin typeface="Palatino Linotype"/>
                <a:cs typeface="Palatino Linotype"/>
              </a:rPr>
              <a:t>TRUE</a:t>
            </a:r>
            <a:r>
              <a:rPr sz="1100" spc="-3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3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weight</a:t>
            </a:r>
            <a:r>
              <a:rPr sz="1100" spc="34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3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r>
              <a:rPr sz="1100" spc="-10" dirty="0">
                <a:latin typeface="Palatino Linotype"/>
                <a:cs typeface="Palatino Linotype"/>
              </a:rPr>
              <a:t>$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post</a:t>
            </a:r>
            <a:endParaRPr sz="11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300">
              <a:latin typeface="Palatino Linotype"/>
              <a:cs typeface="Palatino Linotype"/>
            </a:endParaRPr>
          </a:p>
          <a:p>
            <a:pPr marL="17145">
              <a:lnSpc>
                <a:spcPct val="100000"/>
              </a:lnSpc>
            </a:pPr>
            <a:r>
              <a:rPr sz="1100" spc="75" dirty="0">
                <a:latin typeface="Palatino Linotype"/>
                <a:cs typeface="Palatino Linotype"/>
              </a:rPr>
              <a:t>library</a:t>
            </a:r>
            <a:r>
              <a:rPr sz="1100" spc="75" dirty="0">
                <a:solidFill>
                  <a:srgbClr val="22373A"/>
                </a:solidFill>
                <a:latin typeface="Palatino Linotype"/>
                <a:cs typeface="Palatino Linotype"/>
              </a:rPr>
              <a:t>(tidybayes)</a:t>
            </a:r>
            <a:endParaRPr sz="1100">
              <a:latin typeface="Palatino Linotype"/>
              <a:cs typeface="Palatino Linotype"/>
            </a:endParaRPr>
          </a:p>
          <a:p>
            <a:pPr marL="17145" marR="2696210">
              <a:lnSpc>
                <a:spcPct val="210400"/>
              </a:lnSpc>
              <a:spcBef>
                <a:spcPts val="34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post</a:t>
            </a:r>
            <a:r>
              <a:rPr sz="11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175" dirty="0">
                <a:latin typeface="Palatino Linotype"/>
                <a:cs typeface="Palatino Linotype"/>
              </a:rPr>
              <a:t>%&gt;%</a:t>
            </a:r>
            <a:r>
              <a:rPr sz="1100" spc="305" dirty="0">
                <a:latin typeface="Palatino Linotype"/>
                <a:cs typeface="Palatino Linotype"/>
              </a:rPr>
              <a:t> </a:t>
            </a:r>
            <a:r>
              <a:rPr sz="1100" spc="-10" dirty="0">
                <a:latin typeface="Palatino Linotype"/>
                <a:cs typeface="Palatino Linotype"/>
              </a:rPr>
              <a:t>mean_hdci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(p)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2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95" dirty="0">
                <a:solidFill>
                  <a:srgbClr val="22373A"/>
                </a:solidFill>
                <a:latin typeface="Palatino Linotype"/>
                <a:cs typeface="Palatino Linotype"/>
              </a:rPr>
              <a:t>A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35" dirty="0">
                <a:solidFill>
                  <a:srgbClr val="22373A"/>
                </a:solidFill>
                <a:latin typeface="Palatino Linotype"/>
                <a:cs typeface="Palatino Linotype"/>
              </a:rPr>
              <a:t>tibble: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r>
              <a:rPr sz="1100" spc="32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x</a:t>
            </a:r>
            <a:r>
              <a:rPr sz="1100" spc="32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6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7294" y="2222129"/>
            <a:ext cx="351726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000"/>
              </a:lnSpc>
              <a:spcBef>
                <a:spcPts val="100"/>
              </a:spcBef>
              <a:tabLst>
                <a:tab pos="375920" algn="l"/>
                <a:tab pos="666750" algn="l"/>
                <a:tab pos="885190" algn="l"/>
                <a:tab pos="1394460" algn="l"/>
                <a:tab pos="1903730" algn="l"/>
                <a:tab pos="2849245" algn="l"/>
              </a:tabLst>
            </a:pPr>
            <a:r>
              <a:rPr sz="1100" spc="-25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	p</a:t>
            </a:r>
            <a:r>
              <a:rPr sz="1100" spc="36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55" dirty="0">
                <a:solidFill>
                  <a:srgbClr val="22373A"/>
                </a:solidFill>
                <a:latin typeface="Palatino Linotype"/>
                <a:cs typeface="Palatino Linotype"/>
              </a:rPr>
              <a:t>.lower</a:t>
            </a:r>
            <a:r>
              <a:rPr sz="1100" spc="36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.upper</a:t>
            </a:r>
            <a:r>
              <a:rPr sz="1100" spc="36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.width</a:t>
            </a:r>
            <a:r>
              <a:rPr sz="1100" spc="36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95" dirty="0">
                <a:solidFill>
                  <a:srgbClr val="22373A"/>
                </a:solidFill>
                <a:latin typeface="Palatino Linotype"/>
                <a:cs typeface="Palatino Linotype"/>
              </a:rPr>
              <a:t>.point</a:t>
            </a:r>
            <a:r>
              <a:rPr sz="1100" spc="36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.interval </a:t>
            </a:r>
            <a:r>
              <a:rPr sz="1100" spc="-25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&lt;dbl&gt;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-20" dirty="0">
                <a:solidFill>
                  <a:srgbClr val="22373A"/>
                </a:solidFill>
                <a:latin typeface="Palatino Linotype"/>
                <a:cs typeface="Palatino Linotype"/>
              </a:rPr>
              <a:t>&lt;dbl&gt;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&lt;dbl&gt;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&lt;dbl&gt;</a:t>
            </a:r>
            <a:r>
              <a:rPr sz="1100" spc="45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&lt;chr&gt;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-10" dirty="0">
                <a:solidFill>
                  <a:srgbClr val="22373A"/>
                </a:solidFill>
                <a:latin typeface="Palatino Linotype"/>
                <a:cs typeface="Palatino Linotype"/>
              </a:rPr>
              <a:t>&lt;chr&gt;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0791" y="2555148"/>
            <a:ext cx="3505200" cy="546735"/>
          </a:xfrm>
          <a:prstGeom prst="rect">
            <a:avLst/>
          </a:prstGeom>
        </p:spPr>
        <p:txBody>
          <a:bodyPr vert="horz" wrap="square" lIns="0" tIns="106045" rIns="0" bIns="0" rtlCol="0">
            <a:spAutoFit/>
          </a:bodyPr>
          <a:lstStyle/>
          <a:p>
            <a:pPr marL="19050">
              <a:lnSpc>
                <a:spcPct val="100000"/>
              </a:lnSpc>
              <a:spcBef>
                <a:spcPts val="835"/>
              </a:spcBef>
              <a:tabLst>
                <a:tab pos="1036955" algn="l"/>
                <a:tab pos="1473835" algn="l"/>
                <a:tab pos="1982470" algn="l"/>
                <a:tab pos="2855595" algn="l"/>
              </a:tabLst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4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r>
              <a:rPr sz="1100" spc="35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60" dirty="0">
                <a:solidFill>
                  <a:srgbClr val="22373A"/>
                </a:solidFill>
                <a:latin typeface="Palatino Linotype"/>
                <a:cs typeface="Palatino Linotype"/>
              </a:rPr>
              <a:t>0.611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85" dirty="0">
                <a:solidFill>
                  <a:srgbClr val="22373A"/>
                </a:solidFill>
                <a:latin typeface="Palatino Linotype"/>
                <a:cs typeface="Palatino Linotype"/>
              </a:rPr>
              <a:t>0.4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70" dirty="0">
                <a:solidFill>
                  <a:srgbClr val="22373A"/>
                </a:solidFill>
                <a:latin typeface="Palatino Linotype"/>
                <a:cs typeface="Palatino Linotype"/>
              </a:rPr>
              <a:t>0.85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90" dirty="0">
                <a:solidFill>
                  <a:srgbClr val="22373A"/>
                </a:solidFill>
                <a:latin typeface="Palatino Linotype"/>
                <a:cs typeface="Palatino Linotype"/>
              </a:rPr>
              <a:t>0.95</a:t>
            </a:r>
            <a:r>
              <a:rPr sz="11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Palatino Linotype"/>
                <a:cs typeface="Palatino Linotype"/>
              </a:rPr>
              <a:t>mean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100" spc="-20" dirty="0">
                <a:solidFill>
                  <a:srgbClr val="22373A"/>
                </a:solidFill>
                <a:latin typeface="Palatino Linotype"/>
                <a:cs typeface="Palatino Linotype"/>
              </a:rPr>
              <a:t>hdci</a:t>
            </a:r>
            <a:endParaRPr sz="11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73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our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posterior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see</a:t>
            </a:r>
            <a:r>
              <a:rPr sz="1100" spc="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values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5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are: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22046" y="3160115"/>
            <a:ext cx="3964304" cy="295910"/>
          </a:xfrm>
          <a:custGeom>
            <a:avLst/>
            <a:gdLst/>
            <a:ahLst/>
            <a:cxnLst/>
            <a:rect l="l" t="t" r="r" b="b"/>
            <a:pathLst>
              <a:path w="3964304" h="295910">
                <a:moveTo>
                  <a:pt x="3963911" y="0"/>
                </a:moveTo>
                <a:lnTo>
                  <a:pt x="0" y="0"/>
                </a:lnTo>
                <a:lnTo>
                  <a:pt x="0" y="295884"/>
                </a:lnTo>
                <a:lnTo>
                  <a:pt x="3963911" y="295884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47294" y="3123927"/>
            <a:ext cx="2815590" cy="3746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5415" marR="5080" indent="-133350">
              <a:lnSpc>
                <a:spcPct val="114599"/>
              </a:lnSpc>
              <a:spcBef>
                <a:spcPts val="100"/>
              </a:spcBef>
            </a:pP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r>
              <a:rPr sz="1000" spc="27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160" dirty="0">
                <a:latin typeface="Palatino Linotype"/>
                <a:cs typeface="Palatino Linotype"/>
              </a:rPr>
              <a:t>%&gt;%</a:t>
            </a:r>
            <a:r>
              <a:rPr sz="1000" spc="275" dirty="0">
                <a:latin typeface="Palatino Linotype"/>
                <a:cs typeface="Palatino Linotype"/>
              </a:rPr>
              <a:t> </a:t>
            </a:r>
            <a:r>
              <a:rPr sz="1000" spc="114" dirty="0">
                <a:latin typeface="Palatino Linotype"/>
                <a:cs typeface="Palatino Linotype"/>
              </a:rPr>
              <a:t>select</a:t>
            </a:r>
            <a:r>
              <a:rPr sz="1000" spc="114" dirty="0">
                <a:solidFill>
                  <a:srgbClr val="22373A"/>
                </a:solidFill>
                <a:latin typeface="Palatino Linotype"/>
                <a:cs typeface="Palatino Linotype"/>
              </a:rPr>
              <a:t>(p,</a:t>
            </a:r>
            <a:r>
              <a:rPr sz="1000" spc="27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05" dirty="0">
                <a:solidFill>
                  <a:srgbClr val="22373A"/>
                </a:solidFill>
                <a:latin typeface="Palatino Linotype"/>
                <a:cs typeface="Palatino Linotype"/>
              </a:rPr>
              <a:t>prior,</a:t>
            </a:r>
            <a:r>
              <a:rPr sz="1000" spc="27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post</a:t>
            </a:r>
            <a:r>
              <a:rPr sz="1000" spc="27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000" spc="27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spc="85" dirty="0">
                <a:solidFill>
                  <a:srgbClr val="4F9905"/>
                </a:solidFill>
                <a:latin typeface="Palatino Linotype"/>
                <a:cs typeface="Palatino Linotype"/>
              </a:rPr>
              <a:t>"post7"</a:t>
            </a:r>
            <a:r>
              <a:rPr sz="1000" spc="85" dirty="0">
                <a:solidFill>
                  <a:srgbClr val="22373A"/>
                </a:solidFill>
                <a:latin typeface="Palatino Linotype"/>
                <a:cs typeface="Palatino Linotype"/>
              </a:rPr>
              <a:t>)</a:t>
            </a:r>
            <a:r>
              <a:rPr sz="1000" spc="27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185" dirty="0">
                <a:latin typeface="Palatino Linotype"/>
                <a:cs typeface="Palatino Linotype"/>
              </a:rPr>
              <a:t>%&gt;%</a:t>
            </a:r>
            <a:r>
              <a:rPr sz="1000" dirty="0">
                <a:latin typeface="Palatino Linotype"/>
                <a:cs typeface="Palatino Linotype"/>
              </a:rPr>
              <a:t> mutate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cdf</a:t>
            </a:r>
            <a:r>
              <a:rPr sz="1000" spc="37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000" spc="37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latin typeface="Palatino Linotype"/>
                <a:cs typeface="Palatino Linotype"/>
              </a:rPr>
              <a:t>cumsum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(post))</a:t>
            </a:r>
            <a:r>
              <a:rPr sz="1000" spc="37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80" dirty="0">
                <a:solidFill>
                  <a:srgbClr val="8E5902"/>
                </a:solidFill>
                <a:latin typeface="Palatino Linotype"/>
                <a:cs typeface="Palatino Linotype"/>
              </a:rPr>
              <a:t>-</a:t>
            </a:r>
            <a:r>
              <a:rPr sz="1000" spc="125" dirty="0">
                <a:solidFill>
                  <a:srgbClr val="8E5902"/>
                </a:solidFill>
                <a:latin typeface="Palatino Linotype"/>
                <a:cs typeface="Palatino Linotype"/>
              </a:rPr>
              <a:t>&gt;</a:t>
            </a:r>
            <a:r>
              <a:rPr sz="1000" spc="37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0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endParaRPr sz="1000">
              <a:latin typeface="Palatino Linotype"/>
              <a:cs typeface="Palatino Linotyp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60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80" dirty="0"/>
              <a:t>Conclusions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334010" rIns="0" bIns="0" rtlCol="0">
            <a:spAutoFit/>
          </a:bodyPr>
          <a:lstStyle/>
          <a:p>
            <a:pPr marL="19050">
              <a:lnSpc>
                <a:spcPct val="100000"/>
              </a:lnSpc>
              <a:spcBef>
                <a:spcPts val="90"/>
              </a:spcBef>
            </a:pPr>
            <a:r>
              <a:rPr dirty="0"/>
              <a:t>Grid</a:t>
            </a:r>
            <a:r>
              <a:rPr spc="-70" dirty="0"/>
              <a:t> </a:t>
            </a:r>
            <a:r>
              <a:rPr spc="-40" dirty="0"/>
              <a:t>approximation</a:t>
            </a:r>
            <a:r>
              <a:rPr spc="-45" dirty="0"/>
              <a:t> </a:t>
            </a:r>
            <a:r>
              <a:rPr dirty="0"/>
              <a:t>is</a:t>
            </a:r>
            <a:r>
              <a:rPr spc="-60" dirty="0"/>
              <a:t> </a:t>
            </a:r>
            <a:r>
              <a:rPr spc="-35" dirty="0"/>
              <a:t>simple,</a:t>
            </a:r>
            <a:r>
              <a:rPr spc="-50" dirty="0"/>
              <a:t> </a:t>
            </a:r>
            <a:r>
              <a:rPr dirty="0"/>
              <a:t>but</a:t>
            </a:r>
            <a:r>
              <a:rPr spc="-55" dirty="0"/>
              <a:t> </a:t>
            </a:r>
            <a:r>
              <a:rPr spc="-10" dirty="0"/>
              <a:t>time</a:t>
            </a:r>
            <a:r>
              <a:rPr spc="-55" dirty="0"/>
              <a:t> </a:t>
            </a:r>
            <a:r>
              <a:rPr spc="-10" dirty="0"/>
              <a:t>consuming.</a:t>
            </a:r>
          </a:p>
          <a:p>
            <a:pPr marL="13970" marR="6350">
              <a:lnSpc>
                <a:spcPct val="118000"/>
              </a:lnSpc>
              <a:spcBef>
                <a:spcPts val="675"/>
              </a:spcBef>
            </a:pPr>
            <a:r>
              <a:rPr spc="-10" dirty="0"/>
              <a:t>The</a:t>
            </a:r>
            <a:r>
              <a:rPr spc="-70" dirty="0"/>
              <a:t> </a:t>
            </a:r>
            <a:r>
              <a:rPr spc="-50" dirty="0"/>
              <a:t>accuracy</a:t>
            </a:r>
            <a:r>
              <a:rPr spc="-25" dirty="0"/>
              <a:t> </a:t>
            </a:r>
            <a:r>
              <a:rPr spc="-10" dirty="0"/>
              <a:t>of</a:t>
            </a:r>
            <a:r>
              <a:rPr spc="-25" dirty="0"/>
              <a:t> </a:t>
            </a:r>
            <a:r>
              <a:rPr spc="-40" dirty="0"/>
              <a:t>our</a:t>
            </a:r>
            <a:r>
              <a:rPr spc="-30" dirty="0"/>
              <a:t> </a:t>
            </a:r>
            <a:r>
              <a:rPr spc="-50" dirty="0"/>
              <a:t>results</a:t>
            </a:r>
            <a:r>
              <a:rPr spc="-25" dirty="0"/>
              <a:t> </a:t>
            </a:r>
            <a:r>
              <a:rPr dirty="0"/>
              <a:t>is</a:t>
            </a:r>
            <a:r>
              <a:rPr spc="-25" dirty="0"/>
              <a:t> </a:t>
            </a:r>
            <a:r>
              <a:rPr spc="-35" dirty="0"/>
              <a:t>partly</a:t>
            </a:r>
            <a:r>
              <a:rPr spc="-25" dirty="0"/>
              <a:t> </a:t>
            </a:r>
            <a:r>
              <a:rPr spc="-65" dirty="0"/>
              <a:t>determined</a:t>
            </a:r>
            <a:r>
              <a:rPr spc="-20" dirty="0"/>
              <a:t> </a:t>
            </a:r>
            <a:r>
              <a:rPr spc="-75" dirty="0"/>
              <a:t>by</a:t>
            </a:r>
            <a:r>
              <a:rPr spc="-10" dirty="0"/>
              <a:t> </a:t>
            </a:r>
            <a:r>
              <a:rPr spc="-40" dirty="0"/>
              <a:t>the</a:t>
            </a:r>
            <a:r>
              <a:rPr spc="-25" dirty="0"/>
              <a:t> </a:t>
            </a:r>
            <a:r>
              <a:rPr spc="-85" dirty="0"/>
              <a:t>coarseness</a:t>
            </a:r>
            <a:r>
              <a:rPr dirty="0"/>
              <a:t> </a:t>
            </a:r>
            <a:r>
              <a:rPr spc="-25" dirty="0"/>
              <a:t>of </a:t>
            </a:r>
            <a:r>
              <a:rPr spc="-20" dirty="0"/>
              <a:t>our</a:t>
            </a:r>
            <a:r>
              <a:rPr spc="-65" dirty="0"/>
              <a:t> </a:t>
            </a:r>
            <a:r>
              <a:rPr dirty="0"/>
              <a:t>grid.</a:t>
            </a:r>
            <a:r>
              <a:rPr spc="55" dirty="0"/>
              <a:t> </a:t>
            </a:r>
            <a:r>
              <a:rPr dirty="0"/>
              <a:t>-</a:t>
            </a:r>
            <a:r>
              <a:rPr spc="-45" dirty="0"/>
              <a:t> </a:t>
            </a:r>
            <a:r>
              <a:rPr spc="-10" dirty="0"/>
              <a:t>You</a:t>
            </a:r>
            <a:r>
              <a:rPr spc="-50" dirty="0"/>
              <a:t> </a:t>
            </a:r>
            <a:r>
              <a:rPr spc="-20" dirty="0"/>
              <a:t>can</a:t>
            </a:r>
            <a:r>
              <a:rPr spc="-40" dirty="0"/>
              <a:t> </a:t>
            </a:r>
            <a:r>
              <a:rPr spc="-25" dirty="0"/>
              <a:t>revisit</a:t>
            </a:r>
            <a:r>
              <a:rPr spc="-45" dirty="0"/>
              <a:t> </a:t>
            </a:r>
            <a:r>
              <a:rPr spc="-10" dirty="0"/>
              <a:t>this</a:t>
            </a:r>
            <a:r>
              <a:rPr spc="-45" dirty="0"/>
              <a:t> </a:t>
            </a:r>
            <a:r>
              <a:rPr spc="-60" dirty="0"/>
              <a:t>example</a:t>
            </a:r>
            <a:r>
              <a:rPr spc="-25" dirty="0"/>
              <a:t> </a:t>
            </a:r>
            <a:r>
              <a:rPr spc="-45" dirty="0"/>
              <a:t>using</a:t>
            </a:r>
            <a:r>
              <a:rPr spc="-40" dirty="0"/>
              <a:t> </a:t>
            </a:r>
            <a:r>
              <a:rPr dirty="0"/>
              <a:t>a</a:t>
            </a:r>
            <a:r>
              <a:rPr spc="-50" dirty="0"/>
              <a:t> </a:t>
            </a:r>
            <a:r>
              <a:rPr spc="-25" dirty="0"/>
              <a:t>finer</a:t>
            </a:r>
            <a:r>
              <a:rPr spc="-45" dirty="0"/>
              <a:t> </a:t>
            </a:r>
            <a:r>
              <a:rPr spc="-10" dirty="0"/>
              <a:t>grid</a:t>
            </a:r>
            <a:r>
              <a:rPr spc="-45" dirty="0"/>
              <a:t> </a:t>
            </a:r>
            <a:r>
              <a:rPr dirty="0"/>
              <a:t>in</a:t>
            </a:r>
            <a:r>
              <a:rPr spc="-45" dirty="0"/>
              <a:t> </a:t>
            </a:r>
            <a:r>
              <a:rPr spc="-25" dirty="0"/>
              <a:t>the </a:t>
            </a:r>
            <a:r>
              <a:rPr spc="-10" dirty="0"/>
              <a:t>workbook</a:t>
            </a:r>
          </a:p>
          <a:p>
            <a:pPr marL="19050" marR="5080" indent="-6985">
              <a:lnSpc>
                <a:spcPct val="118000"/>
              </a:lnSpc>
              <a:spcBef>
                <a:spcPts val="680"/>
              </a:spcBef>
            </a:pPr>
            <a:r>
              <a:rPr spc="-10" dirty="0"/>
              <a:t>We</a:t>
            </a:r>
            <a:r>
              <a:rPr spc="-40" dirty="0"/>
              <a:t> </a:t>
            </a:r>
            <a:r>
              <a:rPr spc="-50" dirty="0"/>
              <a:t>rarely</a:t>
            </a:r>
            <a:r>
              <a:rPr spc="-20" dirty="0"/>
              <a:t> </a:t>
            </a:r>
            <a:r>
              <a:rPr spc="-80" dirty="0"/>
              <a:t>use</a:t>
            </a:r>
            <a:r>
              <a:rPr spc="-5" dirty="0"/>
              <a:t> </a:t>
            </a:r>
            <a:r>
              <a:rPr spc="-20" dirty="0"/>
              <a:t>grid </a:t>
            </a:r>
            <a:r>
              <a:rPr spc="-45" dirty="0"/>
              <a:t>approximation</a:t>
            </a:r>
            <a:r>
              <a:rPr spc="-15" dirty="0"/>
              <a:t> </a:t>
            </a:r>
            <a:r>
              <a:rPr spc="-35" dirty="0"/>
              <a:t>for</a:t>
            </a:r>
            <a:r>
              <a:rPr spc="-25" dirty="0"/>
              <a:t> </a:t>
            </a:r>
            <a:r>
              <a:rPr spc="-70" dirty="0"/>
              <a:t>more</a:t>
            </a:r>
            <a:r>
              <a:rPr spc="-15" dirty="0"/>
              <a:t> </a:t>
            </a:r>
            <a:r>
              <a:rPr spc="-45" dirty="0"/>
              <a:t>complex</a:t>
            </a:r>
            <a:r>
              <a:rPr spc="-15" dirty="0"/>
              <a:t> </a:t>
            </a:r>
            <a:r>
              <a:rPr spc="-65" dirty="0"/>
              <a:t>problems,</a:t>
            </a:r>
            <a:r>
              <a:rPr spc="-25" dirty="0"/>
              <a:t> </a:t>
            </a:r>
            <a:r>
              <a:rPr spc="-10" dirty="0"/>
              <a:t>but</a:t>
            </a:r>
            <a:r>
              <a:rPr spc="-20" dirty="0"/>
              <a:t> </a:t>
            </a:r>
            <a:r>
              <a:rPr spc="-25" dirty="0"/>
              <a:t>it </a:t>
            </a:r>
            <a:r>
              <a:rPr dirty="0"/>
              <a:t>is</a:t>
            </a:r>
            <a:r>
              <a:rPr spc="-35" dirty="0"/>
              <a:t> </a:t>
            </a:r>
            <a:r>
              <a:rPr spc="-50" dirty="0"/>
              <a:t>useful</a:t>
            </a:r>
            <a:r>
              <a:rPr spc="-30" dirty="0"/>
              <a:t> </a:t>
            </a:r>
            <a:r>
              <a:rPr dirty="0"/>
              <a:t>to</a:t>
            </a:r>
            <a:r>
              <a:rPr spc="-35" dirty="0"/>
              <a:t> </a:t>
            </a:r>
            <a:r>
              <a:rPr spc="-20" dirty="0"/>
              <a:t>run</a:t>
            </a:r>
            <a:r>
              <a:rPr spc="-35" dirty="0"/>
              <a:t> </a:t>
            </a:r>
            <a:r>
              <a:rPr spc="-30" dirty="0"/>
              <a:t>through </a:t>
            </a:r>
            <a:r>
              <a:rPr spc="-50" dirty="0"/>
              <a:t>once</a:t>
            </a:r>
            <a:r>
              <a:rPr spc="-30" dirty="0"/>
              <a:t> </a:t>
            </a:r>
            <a:r>
              <a:rPr spc="-20" dirty="0"/>
              <a:t>or</a:t>
            </a:r>
            <a:r>
              <a:rPr spc="-35" dirty="0"/>
              <a:t> </a:t>
            </a:r>
            <a:r>
              <a:rPr spc="-25" dirty="0"/>
              <a:t>twice</a:t>
            </a:r>
            <a:r>
              <a:rPr spc="-30" dirty="0"/>
              <a:t> </a:t>
            </a:r>
            <a:r>
              <a:rPr dirty="0"/>
              <a:t>to</a:t>
            </a:r>
            <a:r>
              <a:rPr spc="-35" dirty="0"/>
              <a:t> </a:t>
            </a:r>
            <a:r>
              <a:rPr spc="-20" dirty="0"/>
              <a:t>build</a:t>
            </a:r>
            <a:r>
              <a:rPr spc="-30" dirty="0"/>
              <a:t> </a:t>
            </a:r>
            <a:r>
              <a:rPr spc="-20" dirty="0"/>
              <a:t>intuition</a:t>
            </a:r>
            <a:r>
              <a:rPr spc="-35" dirty="0"/>
              <a:t> </a:t>
            </a:r>
            <a:r>
              <a:rPr spc="-10" dirty="0"/>
              <a:t>about </a:t>
            </a:r>
            <a:r>
              <a:rPr spc="-45" dirty="0"/>
              <a:t>Bayesian</a:t>
            </a:r>
            <a:r>
              <a:rPr spc="-10" dirty="0"/>
              <a:t> analysis.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61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7295" y="1408224"/>
            <a:ext cx="199136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spc="-45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Bayesian</a:t>
            </a:r>
            <a:r>
              <a:rPr sz="1400" b="1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1400" b="1" spc="-20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Linear</a:t>
            </a:r>
            <a:r>
              <a:rPr sz="1400" b="1" spc="5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1400" b="1" spc="-10" dirty="0">
                <a:solidFill>
                  <a:srgbClr val="22373A"/>
                </a:solidFill>
                <a:latin typeface="Arial"/>
                <a:cs typeface="Arial"/>
                <a:hlinkClick r:id="rId2" action="ppaction://hlinksldjump"/>
              </a:rPr>
              <a:t>Models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79995" y="1776457"/>
            <a:ext cx="3048635" cy="5080"/>
            <a:chOff x="779995" y="1776457"/>
            <a:chExt cx="3048635" cy="5080"/>
          </a:xfrm>
        </p:grpSpPr>
        <p:sp>
          <p:nvSpPr>
            <p:cNvPr id="4" name="object 4"/>
            <p:cNvSpPr/>
            <p:nvPr/>
          </p:nvSpPr>
          <p:spPr>
            <a:xfrm>
              <a:off x="779995" y="1776457"/>
              <a:ext cx="3048635" cy="5080"/>
            </a:xfrm>
            <a:custGeom>
              <a:avLst/>
              <a:gdLst/>
              <a:ahLst/>
              <a:cxnLst/>
              <a:rect l="l" t="t" r="r" b="b"/>
              <a:pathLst>
                <a:path w="3048635" h="5080">
                  <a:moveTo>
                    <a:pt x="0" y="5060"/>
                  </a:moveTo>
                  <a:lnTo>
                    <a:pt x="0" y="0"/>
                  </a:lnTo>
                  <a:lnTo>
                    <a:pt x="3048038" y="0"/>
                  </a:lnTo>
                  <a:lnTo>
                    <a:pt x="3048038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D5C5B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79995" y="1776457"/>
              <a:ext cx="2353945" cy="5080"/>
            </a:xfrm>
            <a:custGeom>
              <a:avLst/>
              <a:gdLst/>
              <a:ahLst/>
              <a:cxnLst/>
              <a:rect l="l" t="t" r="r" b="b"/>
              <a:pathLst>
                <a:path w="2353945" h="5080">
                  <a:moveTo>
                    <a:pt x="0" y="5060"/>
                  </a:moveTo>
                  <a:lnTo>
                    <a:pt x="0" y="0"/>
                  </a:lnTo>
                  <a:lnTo>
                    <a:pt x="2353560" y="0"/>
                  </a:lnTo>
                  <a:lnTo>
                    <a:pt x="2353560" y="5060"/>
                  </a:lnTo>
                  <a:lnTo>
                    <a:pt x="0" y="5060"/>
                  </a:lnTo>
                  <a:close/>
                </a:path>
              </a:pathLst>
            </a:custGeom>
            <a:solidFill>
              <a:srgbClr val="EB801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>
    <p:cut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dirty="0"/>
              <a:t>Mathematical</a:t>
            </a:r>
            <a:r>
              <a:rPr spc="-30" dirty="0"/>
              <a:t> </a:t>
            </a:r>
            <a:r>
              <a:rPr spc="-10" dirty="0"/>
              <a:t>Outline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5391" y="1226018"/>
            <a:ext cx="3971290" cy="13201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715" algn="ctr">
              <a:lnSpc>
                <a:spcPct val="100000"/>
              </a:lnSpc>
              <a:spcBef>
                <a:spcPts val="90"/>
              </a:spcBef>
            </a:pP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y</a:t>
            </a:r>
            <a:r>
              <a:rPr sz="1100" i="1" spc="10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Meiryo"/>
                <a:cs typeface="Meiryo"/>
              </a:rPr>
              <a:t>∼</a:t>
            </a:r>
            <a:r>
              <a:rPr sz="1100" i="1" spc="-75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i="1" spc="-35" dirty="0">
                <a:solidFill>
                  <a:srgbClr val="22373A"/>
                </a:solidFill>
                <a:latin typeface="Arial"/>
                <a:cs typeface="Arial"/>
              </a:rPr>
              <a:t>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(</a:t>
            </a:r>
            <a:r>
              <a:rPr sz="1100" i="1" spc="-35" dirty="0">
                <a:solidFill>
                  <a:srgbClr val="22373A"/>
                </a:solidFill>
                <a:latin typeface="Verdana"/>
                <a:cs typeface="Verdana"/>
              </a:rPr>
              <a:t>µ,</a:t>
            </a:r>
            <a:r>
              <a:rPr sz="1100" i="1" spc="-21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algn="ctr">
              <a:lnSpc>
                <a:spcPct val="100000"/>
              </a:lnSpc>
              <a:spcBef>
                <a:spcPts val="885"/>
              </a:spcBef>
            </a:pPr>
            <a:r>
              <a:rPr sz="1100" i="1" spc="-55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i="1" spc="-8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β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6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+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β</a:t>
            </a:r>
            <a:r>
              <a:rPr sz="1200" spc="-37" baseline="-10416" dirty="0">
                <a:solidFill>
                  <a:srgbClr val="22373A"/>
                </a:solidFill>
                <a:latin typeface="Trebuchet MS"/>
                <a:cs typeface="Trebuchet MS"/>
              </a:rPr>
              <a:t>0</a:t>
            </a:r>
            <a:endParaRPr sz="1200" baseline="-10416">
              <a:latin typeface="Trebuchet MS"/>
              <a:cs typeface="Trebuchet MS"/>
            </a:endParaRPr>
          </a:p>
          <a:p>
            <a:pPr marL="44450" marR="30480">
              <a:lnSpc>
                <a:spcPct val="118000"/>
              </a:lnSpc>
              <a:spcBef>
                <a:spcPts val="132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But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now,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instead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finding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best</a:t>
            </a:r>
            <a:r>
              <a:rPr sz="1100" i="1" spc="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fit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,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estimate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likely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every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possibly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fit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is,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(given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data).</a:t>
            </a:r>
            <a:endParaRPr sz="1100">
              <a:latin typeface="Tahoma"/>
              <a:cs typeface="Tahoma"/>
            </a:endParaRPr>
          </a:p>
          <a:p>
            <a:pPr marL="38100">
              <a:lnSpc>
                <a:spcPct val="100000"/>
              </a:lnSpc>
              <a:spcBef>
                <a:spcPts val="91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now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three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parameters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define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priors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for:</a:t>
            </a:r>
            <a:r>
              <a:rPr sz="1100" spc="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β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β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0</a:t>
            </a:r>
            <a:r>
              <a:rPr sz="1200" spc="172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62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30" dirty="0"/>
              <a:t>Probability</a:t>
            </a:r>
            <a:r>
              <a:rPr spc="50" dirty="0"/>
              <a:t> </a:t>
            </a:r>
            <a:r>
              <a:rPr spc="-30" dirty="0"/>
              <a:t>interpretations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219"/>
              </a:spcBef>
            </a:pPr>
            <a:r>
              <a:rPr dirty="0"/>
              <a:t>5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2595" y="1078735"/>
            <a:ext cx="3923665" cy="9036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145" marR="5080" indent="-5080" algn="just">
              <a:lnSpc>
                <a:spcPct val="118000"/>
              </a:lnSpc>
              <a:spcBef>
                <a:spcPts val="10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frequentist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definition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probability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with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respect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“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the</a:t>
            </a:r>
            <a:r>
              <a:rPr sz="1100" i="1" spc="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long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run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”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-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2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repeat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observation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(experiment)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multiple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times,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how often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do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observe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event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294005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4640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probability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rolling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6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die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1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/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6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because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roll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98995" y="1987955"/>
            <a:ext cx="14992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it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enough</a:t>
            </a:r>
            <a:r>
              <a:rPr sz="1100" spc="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times,</a:t>
            </a:r>
            <a:r>
              <a:rPr sz="1100" spc="1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200" i="1" u="sng" baseline="3125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n</a:t>
            </a:r>
            <a:r>
              <a:rPr sz="900" u="sng" baseline="32407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rebuchet MS"/>
                <a:cs typeface="Trebuchet MS"/>
              </a:rPr>
              <a:t>6</a:t>
            </a:r>
            <a:r>
              <a:rPr sz="900" spc="419" baseline="32407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200" u="sng" baseline="3125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rebuchet MS"/>
                <a:cs typeface="Trebuchet MS"/>
              </a:rPr>
              <a:t>1</a:t>
            </a:r>
            <a:r>
              <a:rPr sz="1200" spc="-187" baseline="3125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7294" y="2016543"/>
            <a:ext cx="3940810" cy="447040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L="1310005">
              <a:lnSpc>
                <a:spcPct val="100000"/>
              </a:lnSpc>
              <a:spcBef>
                <a:spcPts val="540"/>
              </a:spcBef>
              <a:tabLst>
                <a:tab pos="1604645" algn="l"/>
              </a:tabLst>
            </a:pPr>
            <a:r>
              <a:rPr sz="800" i="1" spc="-50" dirty="0">
                <a:solidFill>
                  <a:srgbClr val="22373A"/>
                </a:solidFill>
                <a:latin typeface="Arial"/>
                <a:cs typeface="Arial"/>
              </a:rPr>
              <a:t>n</a:t>
            </a:r>
            <a:r>
              <a:rPr sz="800" i="1" dirty="0">
                <a:solidFill>
                  <a:srgbClr val="22373A"/>
                </a:solidFill>
                <a:latin typeface="Arial"/>
                <a:cs typeface="Arial"/>
              </a:rPr>
              <a:t>	</a:t>
            </a:r>
            <a:r>
              <a:rPr sz="800" spc="-50" dirty="0">
                <a:solidFill>
                  <a:srgbClr val="22373A"/>
                </a:solidFill>
                <a:latin typeface="Trebuchet MS"/>
                <a:cs typeface="Trebuchet MS"/>
              </a:rPr>
              <a:t>6</a:t>
            </a:r>
            <a:endParaRPr sz="8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Bayesian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probabilities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related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uncertainty,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evidence,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belief,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etc.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140589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An</a:t>
            </a:r>
            <a:r>
              <a:rPr spc="15" dirty="0"/>
              <a:t> </a:t>
            </a:r>
            <a:r>
              <a:rPr spc="-20" dirty="0"/>
              <a:t>abstact</a:t>
            </a:r>
            <a:r>
              <a:rPr spc="10" dirty="0"/>
              <a:t> </a:t>
            </a:r>
            <a:r>
              <a:rPr spc="-40" dirty="0"/>
              <a:t>example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4119" y="426006"/>
            <a:ext cx="3889375" cy="96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175">
              <a:lnSpc>
                <a:spcPct val="118000"/>
              </a:lnSpc>
              <a:spcBef>
                <a:spcPts val="100"/>
              </a:spcBef>
            </a:pP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Suppose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want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fit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linear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model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data.</a:t>
            </a:r>
            <a:r>
              <a:rPr sz="1100" spc="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two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variables,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-19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,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y</a:t>
            </a:r>
            <a:r>
              <a:rPr sz="1100" i="1" spc="-19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292735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3370" algn="l"/>
              </a:tabLst>
            </a:pP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Here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example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points:</a:t>
            </a:r>
            <a:endParaRPr sz="1100">
              <a:latin typeface="Tahoma"/>
              <a:cs typeface="Tahoma"/>
            </a:endParaRPr>
          </a:p>
          <a:p>
            <a:pPr marL="15240">
              <a:lnSpc>
                <a:spcPct val="100000"/>
              </a:lnSpc>
              <a:spcBef>
                <a:spcPts val="835"/>
              </a:spcBef>
            </a:pP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0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</a:t>
            </a:r>
            <a:r>
              <a:rPr sz="10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260" dirty="0">
                <a:solidFill>
                  <a:srgbClr val="22373A"/>
                </a:solidFill>
                <a:latin typeface="Palatino Linotype"/>
                <a:cs typeface="Palatino Linotype"/>
              </a:rPr>
              <a:t>A</a:t>
            </a:r>
            <a:r>
              <a:rPr sz="10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125" dirty="0">
                <a:solidFill>
                  <a:srgbClr val="22373A"/>
                </a:solidFill>
                <a:latin typeface="Palatino Linotype"/>
                <a:cs typeface="Palatino Linotype"/>
              </a:rPr>
              <a:t>tibble:</a:t>
            </a:r>
            <a:r>
              <a:rPr sz="10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21</a:t>
            </a:r>
            <a:r>
              <a:rPr sz="10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x</a:t>
            </a:r>
            <a:r>
              <a:rPr sz="10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50" dirty="0">
                <a:solidFill>
                  <a:srgbClr val="22373A"/>
                </a:solidFill>
                <a:latin typeface="Palatino Linotype"/>
                <a:cs typeface="Palatino Linotype"/>
              </a:rPr>
              <a:t>2</a:t>
            </a:r>
            <a:endParaRPr sz="1000">
              <a:latin typeface="Palatino Linotype"/>
              <a:cs typeface="Palatino Linotype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328244" y="1397393"/>
          <a:ext cx="1193165" cy="19088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1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3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87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75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71450"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0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127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0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x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127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4130" algn="r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sz="10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y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1270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3990"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1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&lt;dbl&gt;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3990"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5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-</a:t>
                      </a:r>
                      <a:r>
                        <a:rPr sz="10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10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24.1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3990"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8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-</a:t>
                      </a:r>
                      <a:r>
                        <a:rPr sz="1000" spc="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9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24.0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3990"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3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8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-</a:t>
                      </a:r>
                      <a:r>
                        <a:rPr sz="1000" spc="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8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22.5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3990"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4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8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-</a:t>
                      </a:r>
                      <a:r>
                        <a:rPr sz="1000" spc="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7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17.3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3990"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5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8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-</a:t>
                      </a:r>
                      <a:r>
                        <a:rPr sz="1000" spc="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6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28.3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3990"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6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8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-</a:t>
                      </a:r>
                      <a:r>
                        <a:rPr sz="1000" spc="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5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14.6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3990"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7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8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-</a:t>
                      </a:r>
                      <a:r>
                        <a:rPr sz="1000" spc="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4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11.3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3990"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8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8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-</a:t>
                      </a:r>
                      <a:r>
                        <a:rPr sz="1000" spc="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3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23.4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R="26670" algn="ct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-2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##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9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R="25400" algn="r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8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-</a:t>
                      </a:r>
                      <a:r>
                        <a:rPr sz="1000" spc="75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2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33020"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r>
                        <a:rPr sz="1000" spc="60" dirty="0">
                          <a:solidFill>
                            <a:srgbClr val="22373A"/>
                          </a:solidFill>
                          <a:latin typeface="Palatino Linotype"/>
                          <a:cs typeface="Palatino Linotype"/>
                        </a:rPr>
                        <a:t>13.1</a:t>
                      </a:r>
                      <a:endParaRPr sz="1000">
                        <a:latin typeface="Palatino Linotype"/>
                        <a:cs typeface="Palatino Linotype"/>
                      </a:endParaRPr>
                    </a:p>
                  </a:txBody>
                  <a:tcPr marL="0" marR="0" marT="4445" marB="0"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347294" y="3307364"/>
            <a:ext cx="358140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000" spc="35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000" spc="-35" dirty="0">
                <a:solidFill>
                  <a:srgbClr val="22373A"/>
                </a:solidFill>
                <a:latin typeface="Palatino Linotype"/>
                <a:cs typeface="Palatino Linotype"/>
              </a:rPr>
              <a:t>10</a:t>
            </a:r>
            <a:endParaRPr sz="1000">
              <a:latin typeface="Palatino Linotype"/>
              <a:cs typeface="Palatino Linotyp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45124" y="3307364"/>
            <a:ext cx="556895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278130" algn="l"/>
              </a:tabLst>
            </a:pPr>
            <a:r>
              <a:rPr sz="10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-</a:t>
            </a:r>
            <a:r>
              <a:rPr sz="1000" spc="75" dirty="0">
                <a:solidFill>
                  <a:srgbClr val="22373A"/>
                </a:solidFill>
                <a:latin typeface="Palatino Linotype"/>
                <a:cs typeface="Palatino Linotype"/>
              </a:rPr>
              <a:t>1</a:t>
            </a:r>
            <a:r>
              <a:rPr sz="1000" dirty="0">
                <a:solidFill>
                  <a:srgbClr val="22373A"/>
                </a:solidFill>
                <a:latin typeface="Palatino Linotype"/>
                <a:cs typeface="Palatino Linotype"/>
              </a:rPr>
              <a:t>	</a:t>
            </a:r>
            <a:r>
              <a:rPr sz="1000" spc="60" dirty="0">
                <a:solidFill>
                  <a:srgbClr val="22373A"/>
                </a:solidFill>
                <a:latin typeface="Palatino Linotype"/>
                <a:cs typeface="Palatino Linotype"/>
              </a:rPr>
              <a:t>9.55</a:t>
            </a:r>
            <a:endParaRPr sz="1000">
              <a:latin typeface="Palatino Linotype"/>
              <a:cs typeface="Palatino Linotyp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63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65" dirty="0"/>
              <a:t>Chosing</a:t>
            </a:r>
            <a:r>
              <a:rPr spc="-20" dirty="0"/>
              <a:t> </a:t>
            </a:r>
            <a:r>
              <a:rPr spc="-60" dirty="0"/>
              <a:t>priors</a:t>
            </a:r>
            <a:r>
              <a:rPr spc="-15" dirty="0"/>
              <a:t> </a:t>
            </a:r>
            <a:r>
              <a:rPr spc="-30" dirty="0"/>
              <a:t>when</a:t>
            </a:r>
            <a:r>
              <a:rPr spc="-15" dirty="0"/>
              <a:t> </a:t>
            </a:r>
            <a:r>
              <a:rPr spc="-45" dirty="0"/>
              <a:t>you</a:t>
            </a:r>
            <a:r>
              <a:rPr spc="-20" dirty="0"/>
              <a:t> </a:t>
            </a:r>
            <a:r>
              <a:rPr spc="-35" dirty="0"/>
              <a:t>know</a:t>
            </a:r>
            <a:r>
              <a:rPr spc="-15" dirty="0"/>
              <a:t> </a:t>
            </a:r>
            <a:r>
              <a:rPr spc="-25" dirty="0"/>
              <a:t>very</a:t>
            </a:r>
            <a:r>
              <a:rPr spc="-15" dirty="0"/>
              <a:t> </a:t>
            </a:r>
            <a:r>
              <a:rPr spc="-10" dirty="0"/>
              <a:t>little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64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0791" y="426006"/>
            <a:ext cx="3947160" cy="27374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050" marR="92075">
              <a:lnSpc>
                <a:spcPct val="118000"/>
              </a:lnSpc>
              <a:spcBef>
                <a:spcPts val="100"/>
              </a:spcBef>
            </a:pP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However,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nearly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always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know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something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 </a:t>
            </a:r>
            <a:r>
              <a:rPr sz="1100" i="1" spc="-75" dirty="0">
                <a:solidFill>
                  <a:srgbClr val="22373A"/>
                </a:solidFill>
                <a:latin typeface="Arial"/>
                <a:cs typeface="Arial"/>
              </a:rPr>
              <a:t>scale</a:t>
            </a:r>
            <a:r>
              <a:rPr sz="1100" i="1" spc="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the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data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(and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don’t,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could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always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rescale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the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data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before modelling!).</a:t>
            </a:r>
            <a:endParaRPr sz="1100">
              <a:latin typeface="Tahoma"/>
              <a:cs typeface="Tahoma"/>
            </a:endParaRPr>
          </a:p>
          <a:p>
            <a:pPr marL="295910" marR="5080" indent="-177165">
              <a:lnSpc>
                <a:spcPct val="118000"/>
              </a:lnSpc>
              <a:spcBef>
                <a:spcPts val="680"/>
              </a:spcBef>
              <a:buChar char="•"/>
              <a:tabLst>
                <a:tab pos="29654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Think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data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plan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collect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yourself.</a:t>
            </a:r>
            <a:r>
              <a:rPr sz="1100" spc="-1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r>
              <a:rPr sz="1100" spc="-1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r>
              <a:rPr sz="1100" spc="229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it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reasonable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assume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know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approximate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scale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ahead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time?</a:t>
            </a:r>
            <a:r>
              <a:rPr sz="1100" spc="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your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numbers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going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be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between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0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1.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perhaps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measuring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reaction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time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ms.</a:t>
            </a:r>
            <a:endParaRPr sz="1100">
              <a:latin typeface="Tahoma"/>
              <a:cs typeface="Tahoma"/>
            </a:endParaRPr>
          </a:p>
          <a:p>
            <a:pPr marL="19050" marR="271780">
              <a:lnSpc>
                <a:spcPct val="118000"/>
              </a:lnSpc>
              <a:spcBef>
                <a:spcPts val="675"/>
              </a:spcBef>
            </a:pP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data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on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last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slide,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y</a:t>
            </a:r>
            <a:r>
              <a:rPr sz="1100" i="1" spc="10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values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seemed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around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10.</a:t>
            </a:r>
            <a:r>
              <a:rPr sz="1100" spc="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Give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or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take.</a:t>
            </a:r>
            <a:endParaRPr sz="1100">
              <a:latin typeface="Tahoma"/>
              <a:cs typeface="Tahoma"/>
            </a:endParaRPr>
          </a:p>
          <a:p>
            <a:pPr marL="19050" marR="30480" indent="-6985">
              <a:lnSpc>
                <a:spcPct val="118000"/>
              </a:lnSpc>
              <a:spcBef>
                <a:spcPts val="680"/>
              </a:spcBef>
            </a:pP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also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check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range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9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values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are,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our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indep.</a:t>
            </a:r>
            <a:r>
              <a:rPr sz="1100" spc="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variable.</a:t>
            </a:r>
            <a:endParaRPr sz="1100">
              <a:latin typeface="Tahoma"/>
              <a:cs typeface="Tahoma"/>
            </a:endParaRPr>
          </a:p>
          <a:p>
            <a:pPr marL="19050">
              <a:lnSpc>
                <a:spcPct val="100000"/>
              </a:lnSpc>
              <a:spcBef>
                <a:spcPts val="660"/>
              </a:spcBef>
            </a:pP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##</a:t>
            </a:r>
            <a:r>
              <a:rPr sz="600" spc="46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spc="65" dirty="0">
                <a:solidFill>
                  <a:srgbClr val="22373A"/>
                </a:solidFill>
                <a:latin typeface="Trebuchet MS"/>
                <a:cs typeface="Trebuchet MS"/>
              </a:rPr>
              <a:t>[1]</a:t>
            </a:r>
            <a:r>
              <a:rPr sz="600" spc="14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-10</a:t>
            </a:r>
            <a:r>
              <a:rPr sz="600" spc="47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-</a:t>
            </a:r>
            <a:r>
              <a:rPr sz="600" spc="55" dirty="0">
                <a:solidFill>
                  <a:srgbClr val="22373A"/>
                </a:solidFill>
                <a:latin typeface="Trebuchet MS"/>
                <a:cs typeface="Trebuchet MS"/>
              </a:rPr>
              <a:t>9</a:t>
            </a:r>
            <a:r>
              <a:rPr sz="600" spc="47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-</a:t>
            </a:r>
            <a:r>
              <a:rPr sz="600" spc="55" dirty="0">
                <a:solidFill>
                  <a:srgbClr val="22373A"/>
                </a:solidFill>
                <a:latin typeface="Trebuchet MS"/>
                <a:cs typeface="Trebuchet MS"/>
              </a:rPr>
              <a:t>8</a:t>
            </a:r>
            <a:r>
              <a:rPr sz="600" spc="47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-</a:t>
            </a:r>
            <a:r>
              <a:rPr sz="600" spc="55" dirty="0">
                <a:solidFill>
                  <a:srgbClr val="22373A"/>
                </a:solidFill>
                <a:latin typeface="Trebuchet MS"/>
                <a:cs typeface="Trebuchet MS"/>
              </a:rPr>
              <a:t>7</a:t>
            </a:r>
            <a:r>
              <a:rPr sz="600" spc="47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-</a:t>
            </a:r>
            <a:r>
              <a:rPr sz="600" spc="55" dirty="0">
                <a:solidFill>
                  <a:srgbClr val="22373A"/>
                </a:solidFill>
                <a:latin typeface="Trebuchet MS"/>
                <a:cs typeface="Trebuchet MS"/>
              </a:rPr>
              <a:t>6</a:t>
            </a:r>
            <a:r>
              <a:rPr sz="600" spc="47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-</a:t>
            </a:r>
            <a:r>
              <a:rPr sz="600" spc="55" dirty="0">
                <a:solidFill>
                  <a:srgbClr val="22373A"/>
                </a:solidFill>
                <a:latin typeface="Trebuchet MS"/>
                <a:cs typeface="Trebuchet MS"/>
              </a:rPr>
              <a:t>5</a:t>
            </a:r>
            <a:r>
              <a:rPr sz="600" spc="47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-</a:t>
            </a:r>
            <a:r>
              <a:rPr sz="600" spc="55" dirty="0">
                <a:solidFill>
                  <a:srgbClr val="22373A"/>
                </a:solidFill>
                <a:latin typeface="Trebuchet MS"/>
                <a:cs typeface="Trebuchet MS"/>
              </a:rPr>
              <a:t>4</a:t>
            </a:r>
            <a:r>
              <a:rPr sz="600" spc="47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-</a:t>
            </a:r>
            <a:r>
              <a:rPr sz="600" spc="55" dirty="0">
                <a:solidFill>
                  <a:srgbClr val="22373A"/>
                </a:solidFill>
                <a:latin typeface="Trebuchet MS"/>
                <a:cs typeface="Trebuchet MS"/>
              </a:rPr>
              <a:t>3</a:t>
            </a:r>
            <a:r>
              <a:rPr sz="600" spc="47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-</a:t>
            </a:r>
            <a:r>
              <a:rPr sz="600" spc="55" dirty="0">
                <a:solidFill>
                  <a:srgbClr val="22373A"/>
                </a:solidFill>
                <a:latin typeface="Trebuchet MS"/>
                <a:cs typeface="Trebuchet MS"/>
              </a:rPr>
              <a:t>2</a:t>
            </a:r>
            <a:r>
              <a:rPr sz="600" spc="47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-</a:t>
            </a:r>
            <a:r>
              <a:rPr sz="600" spc="55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600" spc="305" dirty="0">
                <a:solidFill>
                  <a:srgbClr val="22373A"/>
                </a:solidFill>
                <a:latin typeface="Trebuchet MS"/>
                <a:cs typeface="Trebuchet MS"/>
              </a:rPr>
              <a:t> 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0</a:t>
            </a:r>
            <a:r>
              <a:rPr sz="600" spc="310" dirty="0">
                <a:solidFill>
                  <a:srgbClr val="22373A"/>
                </a:solidFill>
                <a:latin typeface="Trebuchet MS"/>
                <a:cs typeface="Trebuchet MS"/>
              </a:rPr>
              <a:t> 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600" spc="305" dirty="0">
                <a:solidFill>
                  <a:srgbClr val="22373A"/>
                </a:solidFill>
                <a:latin typeface="Trebuchet MS"/>
                <a:cs typeface="Trebuchet MS"/>
              </a:rPr>
              <a:t> 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2</a:t>
            </a:r>
            <a:r>
              <a:rPr sz="600" spc="305" dirty="0">
                <a:solidFill>
                  <a:srgbClr val="22373A"/>
                </a:solidFill>
                <a:latin typeface="Trebuchet MS"/>
                <a:cs typeface="Trebuchet MS"/>
              </a:rPr>
              <a:t> 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3</a:t>
            </a:r>
            <a:r>
              <a:rPr sz="600" spc="310" dirty="0">
                <a:solidFill>
                  <a:srgbClr val="22373A"/>
                </a:solidFill>
                <a:latin typeface="Trebuchet MS"/>
                <a:cs typeface="Trebuchet MS"/>
              </a:rPr>
              <a:t> 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4</a:t>
            </a:r>
            <a:r>
              <a:rPr sz="600" spc="305" dirty="0">
                <a:solidFill>
                  <a:srgbClr val="22373A"/>
                </a:solidFill>
                <a:latin typeface="Trebuchet MS"/>
                <a:cs typeface="Trebuchet MS"/>
              </a:rPr>
              <a:t> 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5</a:t>
            </a:r>
            <a:r>
              <a:rPr sz="600" spc="310" dirty="0">
                <a:solidFill>
                  <a:srgbClr val="22373A"/>
                </a:solidFill>
                <a:latin typeface="Trebuchet MS"/>
                <a:cs typeface="Trebuchet MS"/>
              </a:rPr>
              <a:t> 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6</a:t>
            </a:r>
            <a:r>
              <a:rPr sz="600" spc="305" dirty="0">
                <a:solidFill>
                  <a:srgbClr val="22373A"/>
                </a:solidFill>
                <a:latin typeface="Trebuchet MS"/>
                <a:cs typeface="Trebuchet MS"/>
              </a:rPr>
              <a:t> 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7</a:t>
            </a:r>
            <a:r>
              <a:rPr sz="600" spc="305" dirty="0">
                <a:solidFill>
                  <a:srgbClr val="22373A"/>
                </a:solidFill>
                <a:latin typeface="Trebuchet MS"/>
                <a:cs typeface="Trebuchet MS"/>
              </a:rPr>
              <a:t>  </a:t>
            </a:r>
            <a:r>
              <a:rPr sz="600" spc="-50" dirty="0">
                <a:solidFill>
                  <a:srgbClr val="22373A"/>
                </a:solidFill>
                <a:latin typeface="Trebuchet MS"/>
                <a:cs typeface="Trebuchet MS"/>
              </a:rPr>
              <a:t>8</a:t>
            </a:r>
            <a:endParaRPr sz="600">
              <a:latin typeface="Trebuchet MS"/>
              <a:cs typeface="Trebuchet MS"/>
            </a:endParaRPr>
          </a:p>
          <a:p>
            <a:pPr marL="19050">
              <a:lnSpc>
                <a:spcPct val="100000"/>
              </a:lnSpc>
              <a:spcBef>
                <a:spcPts val="80"/>
              </a:spcBef>
            </a:pP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##</a:t>
            </a:r>
            <a:r>
              <a:rPr sz="600" spc="165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[20]</a:t>
            </a:r>
            <a:r>
              <a:rPr sz="600" spc="340" dirty="0">
                <a:solidFill>
                  <a:srgbClr val="22373A"/>
                </a:solidFill>
                <a:latin typeface="Trebuchet MS"/>
                <a:cs typeface="Trebuchet MS"/>
              </a:rPr>
              <a:t>  </a:t>
            </a:r>
            <a:r>
              <a:rPr sz="600" dirty="0">
                <a:solidFill>
                  <a:srgbClr val="22373A"/>
                </a:solidFill>
                <a:latin typeface="Trebuchet MS"/>
                <a:cs typeface="Trebuchet MS"/>
              </a:rPr>
              <a:t>9</a:t>
            </a:r>
            <a:r>
              <a:rPr sz="600" spc="165" dirty="0">
                <a:solidFill>
                  <a:srgbClr val="22373A"/>
                </a:solidFill>
                <a:latin typeface="Trebuchet MS"/>
                <a:cs typeface="Trebuchet MS"/>
              </a:rPr>
              <a:t>  </a:t>
            </a:r>
            <a:r>
              <a:rPr sz="600" spc="-25" dirty="0">
                <a:solidFill>
                  <a:srgbClr val="22373A"/>
                </a:solidFill>
                <a:latin typeface="Trebuchet MS"/>
                <a:cs typeface="Trebuchet MS"/>
              </a:rPr>
              <a:t>10</a:t>
            </a:r>
            <a:endParaRPr sz="6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124460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35" dirty="0"/>
              <a:t>Some</a:t>
            </a:r>
            <a:r>
              <a:rPr spc="-20" dirty="0"/>
              <a:t> </a:t>
            </a:r>
            <a:r>
              <a:rPr spc="-25" dirty="0"/>
              <a:t>weak</a:t>
            </a:r>
            <a:r>
              <a:rPr spc="-20" dirty="0"/>
              <a:t> </a:t>
            </a:r>
            <a:r>
              <a:rPr spc="-65" dirty="0"/>
              <a:t>priors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65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15391" y="615669"/>
            <a:ext cx="3971290" cy="23431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should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probably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weakly-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informative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priors.</a:t>
            </a:r>
            <a:endParaRPr sz="1100">
              <a:latin typeface="Tahoma"/>
              <a:cs typeface="Tahoma"/>
            </a:endParaRPr>
          </a:p>
          <a:p>
            <a:pPr marL="321310" marR="30480" indent="-177165">
              <a:lnSpc>
                <a:spcPct val="118000"/>
              </a:lnSpc>
              <a:spcBef>
                <a:spcPts val="675"/>
              </a:spcBef>
              <a:buFont typeface="Tahoma"/>
              <a:buChar char="•"/>
              <a:tabLst>
                <a:tab pos="321945" algn="l"/>
              </a:tabLst>
            </a:pPr>
            <a:r>
              <a:rPr sz="1100" i="1" spc="-35" dirty="0">
                <a:solidFill>
                  <a:srgbClr val="22373A"/>
                </a:solidFill>
                <a:latin typeface="Arial"/>
                <a:cs typeface="Arial"/>
              </a:rPr>
              <a:t>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(0</a:t>
            </a:r>
            <a:r>
              <a:rPr sz="1100" i="1" spc="-35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1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10)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β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0</a:t>
            </a:r>
            <a:r>
              <a:rPr sz="1200" spc="187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seems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reasonable:</a:t>
            </a:r>
            <a:r>
              <a:rPr sz="1100" spc="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when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6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0,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think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y</a:t>
            </a:r>
            <a:r>
              <a:rPr sz="1100" i="1" spc="114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is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be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between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-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20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20.</a:t>
            </a:r>
            <a:r>
              <a:rPr sz="1100" spc="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We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often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don’t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rarely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care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too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much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about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intercept.</a:t>
            </a:r>
            <a:endParaRPr sz="1100">
              <a:latin typeface="Tahoma"/>
              <a:cs typeface="Tahoma"/>
            </a:endParaRPr>
          </a:p>
          <a:p>
            <a:pPr marL="321310" marR="30480" indent="-177165">
              <a:lnSpc>
                <a:spcPct val="118000"/>
              </a:lnSpc>
              <a:spcBef>
                <a:spcPts val="5"/>
              </a:spcBef>
              <a:buFont typeface="Tahoma"/>
              <a:buChar char="•"/>
              <a:tabLst>
                <a:tab pos="321945" algn="l"/>
              </a:tabLst>
            </a:pPr>
            <a:r>
              <a:rPr sz="1100" i="1" spc="-40" dirty="0">
                <a:solidFill>
                  <a:srgbClr val="22373A"/>
                </a:solidFill>
                <a:latin typeface="Arial"/>
                <a:cs typeface="Arial"/>
              </a:rPr>
              <a:t>N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(0</a:t>
            </a:r>
            <a:r>
              <a:rPr sz="1100" i="1" spc="-40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1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1)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β</a:t>
            </a:r>
            <a:r>
              <a:rPr sz="1200" baseline="-10416" dirty="0">
                <a:solidFill>
                  <a:srgbClr val="22373A"/>
                </a:solidFill>
                <a:latin typeface="Trebuchet MS"/>
                <a:cs typeface="Trebuchet MS"/>
              </a:rPr>
              <a:t>1</a:t>
            </a:r>
            <a:r>
              <a:rPr sz="1200" spc="142" baseline="-10416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good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choice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for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slope.</a:t>
            </a:r>
            <a:r>
              <a:rPr sz="1100" spc="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says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we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expect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slope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shallow,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allows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us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be </a:t>
            </a:r>
            <a:r>
              <a:rPr sz="1100" i="1" spc="-50" dirty="0">
                <a:solidFill>
                  <a:srgbClr val="22373A"/>
                </a:solidFill>
                <a:latin typeface="Arial"/>
                <a:cs typeface="Arial"/>
              </a:rPr>
              <a:t>conservative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r>
              <a:rPr sz="1100" spc="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would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need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lot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data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convince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that the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slope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was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100!</a:t>
            </a:r>
            <a:endParaRPr sz="1100">
              <a:latin typeface="Tahoma"/>
              <a:cs typeface="Tahoma"/>
            </a:endParaRPr>
          </a:p>
          <a:p>
            <a:pPr marL="321310" indent="-177800">
              <a:lnSpc>
                <a:spcPct val="100000"/>
              </a:lnSpc>
              <a:spcBef>
                <a:spcPts val="235"/>
              </a:spcBef>
              <a:buChar char="•"/>
              <a:tabLst>
                <a:tab pos="32194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,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40" dirty="0">
                <a:solidFill>
                  <a:srgbClr val="22373A"/>
                </a:solidFill>
                <a:latin typeface="Arial"/>
                <a:cs typeface="Arial"/>
              </a:rPr>
              <a:t>U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(0</a:t>
            </a:r>
            <a:r>
              <a:rPr sz="1100" i="1" spc="-40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10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10)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(uniform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distribution)</a:t>
            </a:r>
            <a:endParaRPr sz="1100">
              <a:latin typeface="Tahoma"/>
              <a:cs typeface="Tahoma"/>
            </a:endParaRPr>
          </a:p>
          <a:p>
            <a:pPr marL="44450" marR="274320">
              <a:lnSpc>
                <a:spcPct val="118000"/>
              </a:lnSpc>
              <a:spcBef>
                <a:spcPts val="68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Let’s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sample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some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values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from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these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priors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see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what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type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of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relationship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between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13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y</a:t>
            </a:r>
            <a:r>
              <a:rPr sz="1100" i="1" spc="13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assuming.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Prior</a:t>
            </a:r>
            <a:r>
              <a:rPr spc="-20" dirty="0"/>
              <a:t> </a:t>
            </a:r>
            <a:r>
              <a:rPr spc="-40" dirty="0"/>
              <a:t>Predictions</a:t>
            </a:r>
          </a:p>
        </p:txBody>
      </p:sp>
      <p:sp>
        <p:nvSpPr>
          <p:cNvPr id="3" name="object 3"/>
          <p:cNvSpPr/>
          <p:nvPr/>
        </p:nvSpPr>
        <p:spPr>
          <a:xfrm>
            <a:off x="322046" y="446951"/>
            <a:ext cx="3964304" cy="2762250"/>
          </a:xfrm>
          <a:custGeom>
            <a:avLst/>
            <a:gdLst/>
            <a:ahLst/>
            <a:cxnLst/>
            <a:rect l="l" t="t" r="r" b="b"/>
            <a:pathLst>
              <a:path w="3964304" h="2762250">
                <a:moveTo>
                  <a:pt x="3963911" y="0"/>
                </a:moveTo>
                <a:lnTo>
                  <a:pt x="0" y="0"/>
                </a:lnTo>
                <a:lnTo>
                  <a:pt x="0" y="2762199"/>
                </a:lnTo>
                <a:lnTo>
                  <a:pt x="3963911" y="2762199"/>
                </a:lnTo>
                <a:lnTo>
                  <a:pt x="3963911" y="0"/>
                </a:lnTo>
                <a:close/>
              </a:path>
            </a:pathLst>
          </a:custGeom>
          <a:solidFill>
            <a:srgbClr val="F8F8F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7294" y="385010"/>
            <a:ext cx="3225800" cy="279590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sz="1100" spc="95" dirty="0">
                <a:solidFill>
                  <a:srgbClr val="22373A"/>
                </a:solidFill>
                <a:latin typeface="Palatino Linotype"/>
                <a:cs typeface="Palatino Linotype"/>
              </a:rPr>
              <a:t>n_iter</a:t>
            </a:r>
            <a:r>
              <a:rPr sz="1100" spc="31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8E5902"/>
                </a:solidFill>
                <a:latin typeface="Palatino Linotype"/>
                <a:cs typeface="Palatino Linotype"/>
              </a:rPr>
              <a:t>=</a:t>
            </a:r>
            <a:r>
              <a:rPr sz="1100" spc="320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-20" dirty="0">
                <a:solidFill>
                  <a:srgbClr val="0000CE"/>
                </a:solidFill>
                <a:latin typeface="Palatino Linotype"/>
                <a:cs typeface="Palatino Linotype"/>
              </a:rPr>
              <a:t>1000</a:t>
            </a:r>
            <a:endParaRPr sz="1100">
              <a:latin typeface="Palatino Linotype"/>
              <a:cs typeface="Palatino Linotype"/>
            </a:endParaRPr>
          </a:p>
          <a:p>
            <a:pPr marL="12700" marR="222885">
              <a:lnSpc>
                <a:spcPct val="118000"/>
              </a:lnSpc>
            </a:pPr>
            <a:r>
              <a:rPr sz="1100" spc="50" dirty="0">
                <a:solidFill>
                  <a:srgbClr val="22373A"/>
                </a:solidFill>
                <a:latin typeface="Palatino Linotype"/>
                <a:cs typeface="Palatino Linotype"/>
              </a:rPr>
              <a:t>beta0</a:t>
            </a:r>
            <a:r>
              <a:rPr sz="1100" spc="28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290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60" dirty="0">
                <a:latin typeface="Palatino Linotype"/>
                <a:cs typeface="Palatino Linotype"/>
              </a:rPr>
              <a:t>rnorm</a:t>
            </a:r>
            <a:r>
              <a:rPr sz="1100" spc="60" dirty="0">
                <a:solidFill>
                  <a:srgbClr val="22373A"/>
                </a:solidFill>
                <a:latin typeface="Palatino Linotype"/>
                <a:cs typeface="Palatino Linotype"/>
              </a:rPr>
              <a:t>(n_iter,</a:t>
            </a:r>
            <a:r>
              <a:rPr sz="11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60" dirty="0">
                <a:solidFill>
                  <a:srgbClr val="C4A000"/>
                </a:solidFill>
                <a:latin typeface="Palatino Linotype"/>
                <a:cs typeface="Palatino Linotype"/>
              </a:rPr>
              <a:t>mean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0000CE"/>
                </a:solidFill>
                <a:latin typeface="Palatino Linotype"/>
                <a:cs typeface="Palatino Linotype"/>
              </a:rPr>
              <a:t>0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sd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55" dirty="0">
                <a:solidFill>
                  <a:srgbClr val="0000CE"/>
                </a:solidFill>
                <a:latin typeface="Palatino Linotype"/>
                <a:cs typeface="Palatino Linotype"/>
              </a:rPr>
              <a:t>10</a:t>
            </a:r>
            <a:r>
              <a:rPr sz="1100" spc="55" dirty="0">
                <a:solidFill>
                  <a:srgbClr val="22373A"/>
                </a:solidFill>
                <a:latin typeface="Palatino Linotype"/>
                <a:cs typeface="Palatino Linotype"/>
              </a:rPr>
              <a:t>) </a:t>
            </a:r>
            <a:r>
              <a:rPr sz="1100" spc="50" dirty="0">
                <a:solidFill>
                  <a:srgbClr val="22373A"/>
                </a:solidFill>
                <a:latin typeface="Palatino Linotype"/>
                <a:cs typeface="Palatino Linotype"/>
              </a:rPr>
              <a:t>beta1</a:t>
            </a:r>
            <a:r>
              <a:rPr sz="1100" spc="28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290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60" dirty="0">
                <a:latin typeface="Palatino Linotype"/>
                <a:cs typeface="Palatino Linotype"/>
              </a:rPr>
              <a:t>rnorm</a:t>
            </a:r>
            <a:r>
              <a:rPr sz="1100" spc="60" dirty="0">
                <a:solidFill>
                  <a:srgbClr val="22373A"/>
                </a:solidFill>
                <a:latin typeface="Palatino Linotype"/>
                <a:cs typeface="Palatino Linotype"/>
              </a:rPr>
              <a:t>(n_iter,</a:t>
            </a:r>
            <a:r>
              <a:rPr sz="11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60" dirty="0">
                <a:solidFill>
                  <a:srgbClr val="C4A000"/>
                </a:solidFill>
                <a:latin typeface="Palatino Linotype"/>
                <a:cs typeface="Palatino Linotype"/>
              </a:rPr>
              <a:t>mean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0000CE"/>
                </a:solidFill>
                <a:latin typeface="Palatino Linotype"/>
                <a:cs typeface="Palatino Linotype"/>
              </a:rPr>
              <a:t>0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2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sd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29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85" dirty="0">
                <a:solidFill>
                  <a:srgbClr val="0000CE"/>
                </a:solidFill>
                <a:latin typeface="Palatino Linotype"/>
                <a:cs typeface="Palatino Linotype"/>
              </a:rPr>
              <a:t>1</a:t>
            </a:r>
            <a:r>
              <a:rPr sz="1100" spc="85" dirty="0">
                <a:solidFill>
                  <a:srgbClr val="22373A"/>
                </a:solidFill>
                <a:latin typeface="Palatino Linotype"/>
                <a:cs typeface="Palatino Linotype"/>
              </a:rPr>
              <a:t>)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sigma</a:t>
            </a:r>
            <a:r>
              <a:rPr sz="1100" spc="25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254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114" dirty="0">
                <a:latin typeface="Palatino Linotype"/>
                <a:cs typeface="Palatino Linotype"/>
              </a:rPr>
              <a:t>runif</a:t>
            </a:r>
            <a:r>
              <a:rPr sz="1100" spc="114" dirty="0">
                <a:solidFill>
                  <a:srgbClr val="22373A"/>
                </a:solidFill>
                <a:latin typeface="Palatino Linotype"/>
                <a:cs typeface="Palatino Linotype"/>
              </a:rPr>
              <a:t>(n_iter,</a:t>
            </a:r>
            <a:r>
              <a:rPr sz="1100" spc="254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20" dirty="0">
                <a:solidFill>
                  <a:srgbClr val="C4A000"/>
                </a:solidFill>
                <a:latin typeface="Palatino Linotype"/>
                <a:cs typeface="Palatino Linotype"/>
              </a:rPr>
              <a:t>min</a:t>
            </a:r>
            <a:r>
              <a:rPr sz="1100" spc="25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254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0000CE"/>
                </a:solidFill>
                <a:latin typeface="Palatino Linotype"/>
                <a:cs typeface="Palatino Linotype"/>
              </a:rPr>
              <a:t>0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254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65" dirty="0">
                <a:solidFill>
                  <a:srgbClr val="C4A000"/>
                </a:solidFill>
                <a:latin typeface="Palatino Linotype"/>
                <a:cs typeface="Palatino Linotype"/>
              </a:rPr>
              <a:t>max</a:t>
            </a:r>
            <a:r>
              <a:rPr sz="1100" spc="254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25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55" dirty="0">
                <a:solidFill>
                  <a:srgbClr val="0000CE"/>
                </a:solidFill>
                <a:latin typeface="Palatino Linotype"/>
                <a:cs typeface="Palatino Linotype"/>
              </a:rPr>
              <a:t>10</a:t>
            </a:r>
            <a:r>
              <a:rPr sz="1100" spc="55" dirty="0">
                <a:solidFill>
                  <a:srgbClr val="22373A"/>
                </a:solidFill>
                <a:latin typeface="Palatino Linotype"/>
                <a:cs typeface="Palatino Linotype"/>
              </a:rPr>
              <a:t>)</a:t>
            </a:r>
            <a:endParaRPr sz="11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3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x</a:t>
            </a:r>
            <a:r>
              <a:rPr sz="1100" spc="30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30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100" dirty="0">
                <a:latin typeface="Palatino Linotype"/>
                <a:cs typeface="Palatino Linotype"/>
              </a:rPr>
              <a:t>seq</a:t>
            </a:r>
            <a:r>
              <a:rPr sz="1100" spc="100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spc="100" dirty="0">
                <a:latin typeface="Palatino Linotype"/>
                <a:cs typeface="Palatino Linotype"/>
              </a:rPr>
              <a:t>-</a:t>
            </a:r>
            <a:r>
              <a:rPr sz="1100" spc="110" dirty="0">
                <a:solidFill>
                  <a:srgbClr val="0000CE"/>
                </a:solidFill>
                <a:latin typeface="Palatino Linotype"/>
                <a:cs typeface="Palatino Linotype"/>
              </a:rPr>
              <a:t>10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0000CE"/>
                </a:solidFill>
                <a:latin typeface="Palatino Linotype"/>
                <a:cs typeface="Palatino Linotype"/>
              </a:rPr>
              <a:t>10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,</a:t>
            </a:r>
            <a:r>
              <a:rPr sz="1100" spc="30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0000CE"/>
                </a:solidFill>
                <a:latin typeface="Palatino Linotype"/>
                <a:cs typeface="Palatino Linotype"/>
              </a:rPr>
              <a:t>0.1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)</a:t>
            </a:r>
            <a:endParaRPr sz="11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24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n</a:t>
            </a:r>
            <a:r>
              <a:rPr sz="1100" spc="26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265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70" dirty="0">
                <a:latin typeface="Palatino Linotype"/>
                <a:cs typeface="Palatino Linotype"/>
              </a:rPr>
              <a:t>length</a:t>
            </a:r>
            <a:r>
              <a:rPr sz="1100" spc="70" dirty="0">
                <a:solidFill>
                  <a:srgbClr val="22373A"/>
                </a:solidFill>
                <a:latin typeface="Palatino Linotype"/>
                <a:cs typeface="Palatino Linotype"/>
              </a:rPr>
              <a:t>(x)</a:t>
            </a:r>
            <a:endParaRPr sz="1100">
              <a:latin typeface="Palatino Linotype"/>
              <a:cs typeface="Palatino Linotype"/>
            </a:endParaRPr>
          </a:p>
          <a:p>
            <a:pPr marL="158115" marR="5080" indent="-146050">
              <a:lnSpc>
                <a:spcPct val="118000"/>
              </a:lnSpc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y</a:t>
            </a:r>
            <a:r>
              <a:rPr sz="1100" spc="29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310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95" dirty="0">
                <a:latin typeface="Palatino Linotype"/>
                <a:cs typeface="Palatino Linotype"/>
              </a:rPr>
              <a:t>rep</a:t>
            </a:r>
            <a:r>
              <a:rPr sz="1100" spc="95" dirty="0">
                <a:solidFill>
                  <a:srgbClr val="22373A"/>
                </a:solidFill>
                <a:latin typeface="Palatino Linotype"/>
                <a:cs typeface="Palatino Linotype"/>
              </a:rPr>
              <a:t>(x,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22373A"/>
                </a:solidFill>
                <a:latin typeface="Palatino Linotype"/>
                <a:cs typeface="Palatino Linotype"/>
              </a:rPr>
              <a:t>n_iter)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40" dirty="0">
                <a:latin typeface="Palatino Linotype"/>
                <a:cs typeface="Palatino Linotype"/>
              </a:rPr>
              <a:t>*</a:t>
            </a:r>
            <a:r>
              <a:rPr sz="1100" spc="310" dirty="0">
                <a:latin typeface="Palatino Linotype"/>
                <a:cs typeface="Palatino Linotype"/>
              </a:rPr>
              <a:t> </a:t>
            </a:r>
            <a:r>
              <a:rPr sz="1100" spc="80" dirty="0">
                <a:latin typeface="Palatino Linotype"/>
                <a:cs typeface="Palatino Linotype"/>
              </a:rPr>
              <a:t>rep</a:t>
            </a:r>
            <a:r>
              <a:rPr sz="11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(beta1,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each</a:t>
            </a:r>
            <a:r>
              <a:rPr sz="1100" spc="31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1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65" dirty="0">
                <a:solidFill>
                  <a:srgbClr val="22373A"/>
                </a:solidFill>
                <a:latin typeface="Palatino Linotype"/>
                <a:cs typeface="Palatino Linotype"/>
              </a:rPr>
              <a:t>n)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60" dirty="0">
                <a:latin typeface="Palatino Linotype"/>
                <a:cs typeface="Palatino Linotype"/>
              </a:rPr>
              <a:t>+ </a:t>
            </a:r>
            <a:r>
              <a:rPr sz="1100" spc="80" dirty="0">
                <a:latin typeface="Palatino Linotype"/>
                <a:cs typeface="Palatino Linotype"/>
              </a:rPr>
              <a:t>rep</a:t>
            </a:r>
            <a:r>
              <a:rPr sz="1100" spc="80" dirty="0">
                <a:solidFill>
                  <a:srgbClr val="22373A"/>
                </a:solidFill>
                <a:latin typeface="Palatino Linotype"/>
                <a:cs typeface="Palatino Linotype"/>
              </a:rPr>
              <a:t>(beta0,</a:t>
            </a:r>
            <a:r>
              <a:rPr sz="1100" spc="33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each</a:t>
            </a:r>
            <a:r>
              <a:rPr sz="1100" spc="33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3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40" dirty="0">
                <a:solidFill>
                  <a:srgbClr val="22373A"/>
                </a:solidFill>
                <a:latin typeface="Palatino Linotype"/>
                <a:cs typeface="Palatino Linotype"/>
              </a:rPr>
              <a:t>n)</a:t>
            </a:r>
            <a:endParaRPr sz="1100">
              <a:latin typeface="Palatino Linotype"/>
              <a:cs typeface="Palatino Linotype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300">
              <a:latin typeface="Palatino Linotype"/>
              <a:cs typeface="Palatino Linotype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d</a:t>
            </a:r>
            <a:r>
              <a:rPr sz="1100" spc="245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10" dirty="0">
                <a:solidFill>
                  <a:srgbClr val="8E5902"/>
                </a:solidFill>
                <a:latin typeface="Palatino Linotype"/>
                <a:cs typeface="Palatino Linotype"/>
              </a:rPr>
              <a:t>&lt;-</a:t>
            </a:r>
            <a:r>
              <a:rPr sz="1100" spc="250" dirty="0">
                <a:solidFill>
                  <a:srgbClr val="8E5902"/>
                </a:solidFill>
                <a:latin typeface="Palatino Linotype"/>
                <a:cs typeface="Palatino Linotype"/>
              </a:rPr>
              <a:t> </a:t>
            </a:r>
            <a:r>
              <a:rPr sz="1100" spc="114" dirty="0">
                <a:latin typeface="Palatino Linotype"/>
                <a:cs typeface="Palatino Linotype"/>
              </a:rPr>
              <a:t>tibble</a:t>
            </a:r>
            <a:r>
              <a:rPr sz="1100" spc="114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endParaRPr sz="1100">
              <a:latin typeface="Palatino Linotype"/>
              <a:cs typeface="Palatino Linotype"/>
            </a:endParaRPr>
          </a:p>
          <a:p>
            <a:pPr marL="158115" marR="1677670">
              <a:lnSpc>
                <a:spcPct val="118000"/>
              </a:lnSpc>
            </a:pP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x</a:t>
            </a:r>
            <a:r>
              <a:rPr sz="1100" spc="30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1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95" dirty="0">
                <a:latin typeface="Palatino Linotype"/>
                <a:cs typeface="Palatino Linotype"/>
              </a:rPr>
              <a:t>rep</a:t>
            </a:r>
            <a:r>
              <a:rPr sz="1100" spc="95" dirty="0">
                <a:solidFill>
                  <a:srgbClr val="22373A"/>
                </a:solidFill>
                <a:latin typeface="Palatino Linotype"/>
                <a:cs typeface="Palatino Linotype"/>
              </a:rPr>
              <a:t>(x,</a:t>
            </a:r>
            <a:r>
              <a:rPr sz="1100" spc="31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20" dirty="0">
                <a:solidFill>
                  <a:srgbClr val="22373A"/>
                </a:solidFill>
                <a:latin typeface="Palatino Linotype"/>
                <a:cs typeface="Palatino Linotype"/>
              </a:rPr>
              <a:t>n_iter),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y</a:t>
            </a:r>
            <a:r>
              <a:rPr sz="1100" spc="28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285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100" dirty="0">
                <a:solidFill>
                  <a:srgbClr val="22373A"/>
                </a:solidFill>
                <a:latin typeface="Palatino Linotype"/>
                <a:cs typeface="Palatino Linotype"/>
              </a:rPr>
              <a:t>y,</a:t>
            </a:r>
            <a:endParaRPr sz="1100">
              <a:latin typeface="Palatino Linotype"/>
              <a:cs typeface="Palatino Linotype"/>
            </a:endParaRPr>
          </a:p>
          <a:p>
            <a:pPr marL="158115">
              <a:lnSpc>
                <a:spcPct val="100000"/>
              </a:lnSpc>
              <a:spcBef>
                <a:spcPts val="235"/>
              </a:spcBef>
            </a:pPr>
            <a:r>
              <a:rPr sz="1100" spc="130" dirty="0">
                <a:solidFill>
                  <a:srgbClr val="C4A000"/>
                </a:solidFill>
                <a:latin typeface="Palatino Linotype"/>
                <a:cs typeface="Palatino Linotype"/>
              </a:rPr>
              <a:t>r</a:t>
            </a:r>
            <a:r>
              <a:rPr sz="1100" spc="32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2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114" dirty="0">
                <a:latin typeface="Palatino Linotype"/>
                <a:cs typeface="Palatino Linotype"/>
              </a:rPr>
              <a:t>rep</a:t>
            </a:r>
            <a:r>
              <a:rPr sz="1100" spc="114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r>
              <a:rPr sz="1100" spc="114" dirty="0">
                <a:solidFill>
                  <a:srgbClr val="0000CE"/>
                </a:solidFill>
                <a:latin typeface="Palatino Linotype"/>
                <a:cs typeface="Palatino Linotype"/>
              </a:rPr>
              <a:t>1</a:t>
            </a:r>
            <a:r>
              <a:rPr sz="1100" spc="114" dirty="0">
                <a:latin typeface="Palatino Linotype"/>
                <a:cs typeface="Palatino Linotype"/>
              </a:rPr>
              <a:t>:</a:t>
            </a:r>
            <a:r>
              <a:rPr sz="1100" spc="114" dirty="0">
                <a:solidFill>
                  <a:srgbClr val="22373A"/>
                </a:solidFill>
                <a:latin typeface="Palatino Linotype"/>
                <a:cs typeface="Palatino Linotype"/>
              </a:rPr>
              <a:t>n_iter,</a:t>
            </a:r>
            <a:r>
              <a:rPr sz="1100" spc="32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each</a:t>
            </a:r>
            <a:r>
              <a:rPr sz="1100" spc="32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C4A000"/>
                </a:solidFill>
                <a:latin typeface="Palatino Linotype"/>
                <a:cs typeface="Palatino Linotype"/>
              </a:rPr>
              <a:t>=</a:t>
            </a:r>
            <a:r>
              <a:rPr sz="1100" spc="320" dirty="0">
                <a:solidFill>
                  <a:srgbClr val="C4A000"/>
                </a:solidFill>
                <a:latin typeface="Palatino Linotype"/>
                <a:cs typeface="Palatino Linotype"/>
              </a:rPr>
              <a:t> </a:t>
            </a:r>
            <a:r>
              <a:rPr sz="1100" spc="85" dirty="0">
                <a:solidFill>
                  <a:srgbClr val="22373A"/>
                </a:solidFill>
                <a:latin typeface="Palatino Linotype"/>
                <a:cs typeface="Palatino Linotype"/>
              </a:rPr>
              <a:t>n))</a:t>
            </a:r>
            <a:endParaRPr sz="1100">
              <a:latin typeface="Palatino Linotype"/>
              <a:cs typeface="Palatino Linotype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66</a:t>
            </a:r>
          </a:p>
        </p:txBody>
      </p:sp>
    </p:spTree>
  </p:cSld>
  <p:clrMapOvr>
    <a:masterClrMapping/>
  </p:clrMapOvr>
  <p:transition>
    <p:cut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dirty="0"/>
              <a:t>100</a:t>
            </a:r>
            <a:r>
              <a:rPr spc="45" dirty="0"/>
              <a:t> </a:t>
            </a:r>
            <a:r>
              <a:rPr spc="-10" dirty="0"/>
              <a:t>Prior</a:t>
            </a:r>
            <a:r>
              <a:rPr spc="45" dirty="0"/>
              <a:t> </a:t>
            </a:r>
            <a:r>
              <a:rPr spc="-40" dirty="0"/>
              <a:t>Predictions</a:t>
            </a:r>
            <a:r>
              <a:rPr spc="45" dirty="0"/>
              <a:t> </a:t>
            </a:r>
            <a:r>
              <a:rPr dirty="0"/>
              <a:t>-</a:t>
            </a:r>
            <a:r>
              <a:rPr spc="45" dirty="0"/>
              <a:t> </a:t>
            </a:r>
            <a:r>
              <a:rPr b="0" i="1" dirty="0">
                <a:latin typeface="Arial"/>
                <a:cs typeface="Arial"/>
              </a:rPr>
              <a:t>β</a:t>
            </a:r>
            <a:r>
              <a:rPr sz="1200" b="0" baseline="-13888" dirty="0">
                <a:latin typeface="Trebuchet MS"/>
                <a:cs typeface="Trebuchet MS"/>
              </a:rPr>
              <a:t>0</a:t>
            </a:r>
            <a:r>
              <a:rPr sz="1200" b="0" spc="262" baseline="-13888" dirty="0">
                <a:latin typeface="Trebuchet MS"/>
                <a:cs typeface="Trebuchet MS"/>
              </a:rPr>
              <a:t> </a:t>
            </a:r>
            <a:r>
              <a:rPr sz="1200" spc="-10" dirty="0"/>
              <a:t>and</a:t>
            </a:r>
            <a:r>
              <a:rPr sz="1200" spc="45" dirty="0"/>
              <a:t> </a:t>
            </a:r>
            <a:r>
              <a:rPr sz="1200" b="0" i="1" spc="-25" dirty="0">
                <a:latin typeface="Arial"/>
                <a:cs typeface="Arial"/>
              </a:rPr>
              <a:t>β</a:t>
            </a:r>
            <a:r>
              <a:rPr sz="1200" b="0" spc="-37" baseline="-13888" dirty="0">
                <a:latin typeface="Trebuchet MS"/>
                <a:cs typeface="Trebuchet MS"/>
              </a:rPr>
              <a:t>1</a:t>
            </a:r>
            <a:endParaRPr sz="1200" baseline="-13888">
              <a:latin typeface="Trebuchet MS"/>
              <a:cs typeface="Trebuchet M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0524" y="755550"/>
            <a:ext cx="3529137" cy="236004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09525" y="2533539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64220" y="1926585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8528" y="1319631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7294" y="457643"/>
            <a:ext cx="4244340" cy="3422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Warning: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Palatino Linotype"/>
                <a:cs typeface="Palatino Linotype"/>
              </a:rPr>
              <a:t>Removed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123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row(s)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50" dirty="0">
                <a:solidFill>
                  <a:srgbClr val="22373A"/>
                </a:solidFill>
                <a:latin typeface="Palatino Linotype"/>
                <a:cs typeface="Palatino Linotype"/>
              </a:rPr>
              <a:t>containing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missing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values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endParaRPr sz="1100">
              <a:latin typeface="Palatino Linotype"/>
              <a:cs typeface="Palatino Linotype"/>
            </a:endParaRPr>
          </a:p>
          <a:p>
            <a:pPr marL="103505">
              <a:lnSpc>
                <a:spcPct val="100000"/>
              </a:lnSpc>
              <a:spcBef>
                <a:spcPts val="70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15115" y="3187620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15115" y="2580666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5115" y="1973655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5115" y="1366701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5115" y="759747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0660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8583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46506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344351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223581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324215" y="1945254"/>
            <a:ext cx="95250" cy="57150"/>
          </a:xfrm>
          <a:prstGeom prst="rect">
            <a:avLst/>
          </a:prstGeom>
        </p:spPr>
        <p:txBody>
          <a:bodyPr vert="vert270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500" dirty="0">
                <a:latin typeface="Times New Roman"/>
                <a:cs typeface="Times New Roman"/>
              </a:rPr>
              <a:t>y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09525" y="3146145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67</a:t>
            </a:r>
          </a:p>
        </p:txBody>
      </p:sp>
      <p:sp>
        <p:nvSpPr>
          <p:cNvPr id="21" name="object 21"/>
          <p:cNvSpPr txBox="1"/>
          <p:nvPr/>
        </p:nvSpPr>
        <p:spPr>
          <a:xfrm>
            <a:off x="653711" y="3312685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45787" y="3312685"/>
            <a:ext cx="806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436664" y="3312685"/>
            <a:ext cx="57150" cy="15367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5240">
              <a:lnSpc>
                <a:spcPts val="459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  <a:p>
            <a:pPr marL="12700">
              <a:lnSpc>
                <a:spcPts val="580"/>
              </a:lnSpc>
            </a:pPr>
            <a:r>
              <a:rPr sz="500" spc="-5" dirty="0">
                <a:latin typeface="Times New Roman"/>
                <a:cs typeface="Times New Roman"/>
              </a:rPr>
              <a:t>x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18805" y="3312685"/>
            <a:ext cx="514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185189" y="3312685"/>
            <a:ext cx="768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10</a:t>
            </a:r>
            <a:endParaRPr sz="400"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>
    <p:cut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Prior</a:t>
            </a:r>
            <a:r>
              <a:rPr spc="30" dirty="0"/>
              <a:t> </a:t>
            </a:r>
            <a:r>
              <a:rPr spc="-40" dirty="0"/>
              <a:t>Predictions</a:t>
            </a:r>
            <a:r>
              <a:rPr spc="30" dirty="0"/>
              <a:t> </a:t>
            </a:r>
            <a:r>
              <a:rPr dirty="0"/>
              <a:t>-</a:t>
            </a:r>
            <a:r>
              <a:rPr spc="30" dirty="0"/>
              <a:t> </a:t>
            </a:r>
            <a:r>
              <a:rPr dirty="0"/>
              <a:t>an</a:t>
            </a:r>
            <a:r>
              <a:rPr spc="25" dirty="0"/>
              <a:t> </a:t>
            </a:r>
            <a:r>
              <a:rPr spc="-40" dirty="0"/>
              <a:t>example</a:t>
            </a:r>
            <a:r>
              <a:rPr spc="30" dirty="0"/>
              <a:t> </a:t>
            </a:r>
            <a:r>
              <a:rPr dirty="0"/>
              <a:t>of</a:t>
            </a:r>
            <a:r>
              <a:rPr spc="30" dirty="0"/>
              <a:t> </a:t>
            </a:r>
            <a:r>
              <a:rPr b="0" i="1" spc="-50" dirty="0">
                <a:latin typeface="Arial"/>
                <a:cs typeface="Arial"/>
              </a:rPr>
              <a:t>σ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3387" y="755550"/>
            <a:ext cx="3543353" cy="236004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09525" y="2533539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64220" y="1926585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8528" y="1319631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7294" y="457643"/>
            <a:ext cx="4244340" cy="3422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Warning: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Palatino Linotype"/>
                <a:cs typeface="Palatino Linotype"/>
              </a:rPr>
              <a:t>Removed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123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row(s)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50" dirty="0">
                <a:solidFill>
                  <a:srgbClr val="22373A"/>
                </a:solidFill>
                <a:latin typeface="Palatino Linotype"/>
                <a:cs typeface="Palatino Linotype"/>
              </a:rPr>
              <a:t>containing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missing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values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endParaRPr sz="1100">
              <a:latin typeface="Palatino Linotype"/>
              <a:cs typeface="Palatino Linotype"/>
            </a:endParaRPr>
          </a:p>
          <a:p>
            <a:pPr marL="103505">
              <a:lnSpc>
                <a:spcPct val="100000"/>
              </a:lnSpc>
              <a:spcBef>
                <a:spcPts val="70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15115" y="3187620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15115" y="2580666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5115" y="1973655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5115" y="1366701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5115" y="759747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0660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8583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46506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344351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223581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324215" y="1945254"/>
            <a:ext cx="95250" cy="57150"/>
          </a:xfrm>
          <a:prstGeom prst="rect">
            <a:avLst/>
          </a:prstGeom>
        </p:spPr>
        <p:txBody>
          <a:bodyPr vert="vert270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500" dirty="0">
                <a:latin typeface="Times New Roman"/>
                <a:cs typeface="Times New Roman"/>
              </a:rPr>
              <a:t>y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09525" y="3146145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68</a:t>
            </a:r>
          </a:p>
        </p:txBody>
      </p:sp>
      <p:sp>
        <p:nvSpPr>
          <p:cNvPr id="21" name="object 21"/>
          <p:cNvSpPr txBox="1"/>
          <p:nvPr/>
        </p:nvSpPr>
        <p:spPr>
          <a:xfrm>
            <a:off x="653711" y="3312685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45787" y="3312685"/>
            <a:ext cx="806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436664" y="3312685"/>
            <a:ext cx="57150" cy="15367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5240">
              <a:lnSpc>
                <a:spcPts val="459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  <a:p>
            <a:pPr marL="12700">
              <a:lnSpc>
                <a:spcPts val="580"/>
              </a:lnSpc>
            </a:pPr>
            <a:r>
              <a:rPr sz="500" spc="-5" dirty="0">
                <a:latin typeface="Times New Roman"/>
                <a:cs typeface="Times New Roman"/>
              </a:rPr>
              <a:t>x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18805" y="3312685"/>
            <a:ext cx="514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185189" y="3312685"/>
            <a:ext cx="768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10</a:t>
            </a:r>
            <a:endParaRPr sz="400"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>
    <p:cut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Prior</a:t>
            </a:r>
            <a:r>
              <a:rPr spc="30" dirty="0"/>
              <a:t> </a:t>
            </a:r>
            <a:r>
              <a:rPr spc="-40" dirty="0"/>
              <a:t>Predictions</a:t>
            </a:r>
            <a:r>
              <a:rPr spc="30" dirty="0"/>
              <a:t> </a:t>
            </a:r>
            <a:r>
              <a:rPr dirty="0"/>
              <a:t>-</a:t>
            </a:r>
            <a:r>
              <a:rPr spc="30" dirty="0"/>
              <a:t> </a:t>
            </a:r>
            <a:r>
              <a:rPr dirty="0"/>
              <a:t>an</a:t>
            </a:r>
            <a:r>
              <a:rPr spc="25" dirty="0"/>
              <a:t> </a:t>
            </a:r>
            <a:r>
              <a:rPr spc="-40" dirty="0"/>
              <a:t>example</a:t>
            </a:r>
            <a:r>
              <a:rPr spc="30" dirty="0"/>
              <a:t> </a:t>
            </a:r>
            <a:r>
              <a:rPr dirty="0"/>
              <a:t>of</a:t>
            </a:r>
            <a:r>
              <a:rPr spc="30" dirty="0"/>
              <a:t> </a:t>
            </a:r>
            <a:r>
              <a:rPr b="0" i="1" spc="-50" dirty="0">
                <a:latin typeface="Arial"/>
                <a:cs typeface="Arial"/>
              </a:rPr>
              <a:t>σ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3387" y="755550"/>
            <a:ext cx="3543353" cy="236004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09525" y="2533539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64220" y="1926585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8528" y="1319631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7294" y="457643"/>
            <a:ext cx="4244340" cy="3422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Warning: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Palatino Linotype"/>
                <a:cs typeface="Palatino Linotype"/>
              </a:rPr>
              <a:t>Removed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123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row(s)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50" dirty="0">
                <a:solidFill>
                  <a:srgbClr val="22373A"/>
                </a:solidFill>
                <a:latin typeface="Palatino Linotype"/>
                <a:cs typeface="Palatino Linotype"/>
              </a:rPr>
              <a:t>containing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missing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values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endParaRPr sz="1100">
              <a:latin typeface="Palatino Linotype"/>
              <a:cs typeface="Palatino Linotype"/>
            </a:endParaRPr>
          </a:p>
          <a:p>
            <a:pPr marL="103505">
              <a:lnSpc>
                <a:spcPct val="100000"/>
              </a:lnSpc>
              <a:spcBef>
                <a:spcPts val="70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15115" y="3187620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15115" y="2580666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5115" y="1973655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5115" y="1366701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5115" y="759747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0660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8583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46506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344351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223581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324215" y="1945254"/>
            <a:ext cx="95250" cy="57150"/>
          </a:xfrm>
          <a:prstGeom prst="rect">
            <a:avLst/>
          </a:prstGeom>
        </p:spPr>
        <p:txBody>
          <a:bodyPr vert="vert270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500" dirty="0">
                <a:latin typeface="Times New Roman"/>
                <a:cs typeface="Times New Roman"/>
              </a:rPr>
              <a:t>y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09525" y="3146145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69</a:t>
            </a:r>
          </a:p>
        </p:txBody>
      </p:sp>
      <p:sp>
        <p:nvSpPr>
          <p:cNvPr id="21" name="object 21"/>
          <p:cNvSpPr txBox="1"/>
          <p:nvPr/>
        </p:nvSpPr>
        <p:spPr>
          <a:xfrm>
            <a:off x="653711" y="3312685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45787" y="3312685"/>
            <a:ext cx="806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436664" y="3312685"/>
            <a:ext cx="57150" cy="15367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5240">
              <a:lnSpc>
                <a:spcPts val="459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  <a:p>
            <a:pPr marL="12700">
              <a:lnSpc>
                <a:spcPts val="580"/>
              </a:lnSpc>
            </a:pPr>
            <a:r>
              <a:rPr sz="500" spc="-5" dirty="0">
                <a:latin typeface="Times New Roman"/>
                <a:cs typeface="Times New Roman"/>
              </a:rPr>
              <a:t>x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18805" y="3312685"/>
            <a:ext cx="514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185189" y="3312685"/>
            <a:ext cx="768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10</a:t>
            </a:r>
            <a:endParaRPr sz="400"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>
    <p:cut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Prior</a:t>
            </a:r>
            <a:r>
              <a:rPr spc="30" dirty="0"/>
              <a:t> </a:t>
            </a:r>
            <a:r>
              <a:rPr spc="-40" dirty="0"/>
              <a:t>Predictions</a:t>
            </a:r>
            <a:r>
              <a:rPr spc="30" dirty="0"/>
              <a:t> </a:t>
            </a:r>
            <a:r>
              <a:rPr dirty="0"/>
              <a:t>-</a:t>
            </a:r>
            <a:r>
              <a:rPr spc="30" dirty="0"/>
              <a:t> </a:t>
            </a:r>
            <a:r>
              <a:rPr dirty="0"/>
              <a:t>an</a:t>
            </a:r>
            <a:r>
              <a:rPr spc="25" dirty="0"/>
              <a:t> </a:t>
            </a:r>
            <a:r>
              <a:rPr spc="-40" dirty="0"/>
              <a:t>example</a:t>
            </a:r>
            <a:r>
              <a:rPr spc="30" dirty="0"/>
              <a:t> </a:t>
            </a:r>
            <a:r>
              <a:rPr dirty="0"/>
              <a:t>of</a:t>
            </a:r>
            <a:r>
              <a:rPr spc="30" dirty="0"/>
              <a:t> </a:t>
            </a:r>
            <a:r>
              <a:rPr b="0" i="1" spc="-50" dirty="0">
                <a:latin typeface="Arial"/>
                <a:cs typeface="Arial"/>
              </a:rPr>
              <a:t>σ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3387" y="755550"/>
            <a:ext cx="3543353" cy="236004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09525" y="2533539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64220" y="1926585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8528" y="1319631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47294" y="457643"/>
            <a:ext cx="4244340" cy="3422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Warning: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Palatino Linotype"/>
                <a:cs typeface="Palatino Linotype"/>
              </a:rPr>
              <a:t>Removed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123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row(s)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50" dirty="0">
                <a:solidFill>
                  <a:srgbClr val="22373A"/>
                </a:solidFill>
                <a:latin typeface="Palatino Linotype"/>
                <a:cs typeface="Palatino Linotype"/>
              </a:rPr>
              <a:t>containing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missing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dirty="0">
                <a:solidFill>
                  <a:srgbClr val="22373A"/>
                </a:solidFill>
                <a:latin typeface="Palatino Linotype"/>
                <a:cs typeface="Palatino Linotype"/>
              </a:rPr>
              <a:t>values</a:t>
            </a:r>
            <a:r>
              <a:rPr sz="110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endParaRPr sz="1100">
              <a:latin typeface="Palatino Linotype"/>
              <a:cs typeface="Palatino Linotype"/>
            </a:endParaRPr>
          </a:p>
          <a:p>
            <a:pPr marL="103505">
              <a:lnSpc>
                <a:spcPct val="100000"/>
              </a:lnSpc>
              <a:spcBef>
                <a:spcPts val="70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15115" y="3187620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15115" y="2580666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5115" y="1973655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5115" y="1366701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5115" y="759747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0660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58583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46506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344351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223581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324215" y="1945254"/>
            <a:ext cx="95250" cy="57150"/>
          </a:xfrm>
          <a:prstGeom prst="rect">
            <a:avLst/>
          </a:prstGeom>
        </p:spPr>
        <p:txBody>
          <a:bodyPr vert="vert270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500" dirty="0">
                <a:latin typeface="Times New Roman"/>
                <a:cs typeface="Times New Roman"/>
              </a:rPr>
              <a:t>y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09525" y="3146145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70</a:t>
            </a:r>
          </a:p>
        </p:txBody>
      </p:sp>
      <p:sp>
        <p:nvSpPr>
          <p:cNvPr id="21" name="object 21"/>
          <p:cNvSpPr txBox="1"/>
          <p:nvPr/>
        </p:nvSpPr>
        <p:spPr>
          <a:xfrm>
            <a:off x="653711" y="3312685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45787" y="3312685"/>
            <a:ext cx="806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436664" y="3312685"/>
            <a:ext cx="57150" cy="15367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5240">
              <a:lnSpc>
                <a:spcPts val="459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  <a:p>
            <a:pPr marL="12700">
              <a:lnSpc>
                <a:spcPts val="580"/>
              </a:lnSpc>
            </a:pPr>
            <a:r>
              <a:rPr sz="500" spc="-5" dirty="0">
                <a:latin typeface="Times New Roman"/>
                <a:cs typeface="Times New Roman"/>
              </a:rPr>
              <a:t>x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18805" y="3312685"/>
            <a:ext cx="514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185189" y="3312685"/>
            <a:ext cx="768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10</a:t>
            </a:r>
            <a:endParaRPr sz="400"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>
    <p:cut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770" y="76375"/>
            <a:ext cx="206121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Now</a:t>
            </a: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we</a:t>
            </a:r>
            <a:r>
              <a:rPr sz="1200" b="1" spc="-1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30" dirty="0">
                <a:solidFill>
                  <a:srgbClr val="F9F9F9"/>
                </a:solidFill>
                <a:latin typeface="Arial"/>
                <a:cs typeface="Arial"/>
              </a:rPr>
              <a:t>introduce</a:t>
            </a: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60" dirty="0">
                <a:solidFill>
                  <a:srgbClr val="F9F9F9"/>
                </a:solidFill>
                <a:latin typeface="Arial"/>
                <a:cs typeface="Arial"/>
              </a:rPr>
              <a:t>some</a:t>
            </a: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20" dirty="0">
                <a:solidFill>
                  <a:srgbClr val="F9F9F9"/>
                </a:solidFill>
                <a:latin typeface="Arial"/>
                <a:cs typeface="Arial"/>
              </a:rPr>
              <a:t>data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7294" y="457643"/>
            <a:ext cx="42443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b="0" dirty="0">
                <a:solidFill>
                  <a:srgbClr val="22373A"/>
                </a:solidFill>
                <a:latin typeface="Palatino Linotype"/>
                <a:cs typeface="Palatino Linotype"/>
              </a:rPr>
              <a:t>##</a:t>
            </a:r>
            <a:r>
              <a:rPr sz="1100" b="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b="0" dirty="0">
                <a:solidFill>
                  <a:srgbClr val="22373A"/>
                </a:solidFill>
                <a:latin typeface="Palatino Linotype"/>
                <a:cs typeface="Palatino Linotype"/>
              </a:rPr>
              <a:t>Warning:</a:t>
            </a:r>
            <a:r>
              <a:rPr sz="1100" b="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b="0" spc="-70" dirty="0">
                <a:solidFill>
                  <a:srgbClr val="22373A"/>
                </a:solidFill>
                <a:latin typeface="Palatino Linotype"/>
                <a:cs typeface="Palatino Linotype"/>
              </a:rPr>
              <a:t>Removed</a:t>
            </a:r>
            <a:r>
              <a:rPr sz="1100" b="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b="0" dirty="0">
                <a:solidFill>
                  <a:srgbClr val="22373A"/>
                </a:solidFill>
                <a:latin typeface="Palatino Linotype"/>
                <a:cs typeface="Palatino Linotype"/>
              </a:rPr>
              <a:t>123</a:t>
            </a:r>
            <a:r>
              <a:rPr sz="1100" b="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b="0" dirty="0">
                <a:solidFill>
                  <a:srgbClr val="22373A"/>
                </a:solidFill>
                <a:latin typeface="Palatino Linotype"/>
                <a:cs typeface="Palatino Linotype"/>
              </a:rPr>
              <a:t>row(s)</a:t>
            </a:r>
            <a:r>
              <a:rPr sz="1100" b="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b="0" spc="50" dirty="0">
                <a:solidFill>
                  <a:srgbClr val="22373A"/>
                </a:solidFill>
                <a:latin typeface="Palatino Linotype"/>
                <a:cs typeface="Palatino Linotype"/>
              </a:rPr>
              <a:t>containing</a:t>
            </a:r>
            <a:r>
              <a:rPr sz="1100" b="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b="0" dirty="0">
                <a:solidFill>
                  <a:srgbClr val="22373A"/>
                </a:solidFill>
                <a:latin typeface="Palatino Linotype"/>
                <a:cs typeface="Palatino Linotype"/>
              </a:rPr>
              <a:t>missing</a:t>
            </a:r>
            <a:r>
              <a:rPr sz="1100" b="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b="0" dirty="0">
                <a:solidFill>
                  <a:srgbClr val="22373A"/>
                </a:solidFill>
                <a:latin typeface="Palatino Linotype"/>
                <a:cs typeface="Palatino Linotype"/>
              </a:rPr>
              <a:t>values</a:t>
            </a:r>
            <a:r>
              <a:rPr sz="1100" b="0" spc="390" dirty="0">
                <a:solidFill>
                  <a:srgbClr val="22373A"/>
                </a:solidFill>
                <a:latin typeface="Palatino Linotype"/>
                <a:cs typeface="Palatino Linotype"/>
              </a:rPr>
              <a:t> </a:t>
            </a:r>
            <a:r>
              <a:rPr sz="1100" b="0" spc="155" dirty="0">
                <a:solidFill>
                  <a:srgbClr val="22373A"/>
                </a:solidFill>
                <a:latin typeface="Palatino Linotype"/>
                <a:cs typeface="Palatino Linotype"/>
              </a:rPr>
              <a:t>(</a:t>
            </a:r>
            <a:endParaRPr sz="1100">
              <a:latin typeface="Palatino Linotype"/>
              <a:cs typeface="Palatino Linotype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3550" y="758576"/>
            <a:ext cx="3523085" cy="2353995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09525" y="2533539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4220" y="1926585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8528" y="1319631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8528" y="712677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15115" y="3187620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5115" y="2580666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5115" y="1973655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5115" y="1366701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15115" y="759747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60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8583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465064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344351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223581" y="3309000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324215" y="1945254"/>
            <a:ext cx="95250" cy="57150"/>
          </a:xfrm>
          <a:prstGeom prst="rect">
            <a:avLst/>
          </a:prstGeom>
        </p:spPr>
        <p:txBody>
          <a:bodyPr vert="vert270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500" dirty="0">
                <a:latin typeface="Times New Roman"/>
                <a:cs typeface="Times New Roman"/>
              </a:rPr>
              <a:t>y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09525" y="3146145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71</a:t>
            </a:r>
          </a:p>
        </p:txBody>
      </p:sp>
      <p:sp>
        <p:nvSpPr>
          <p:cNvPr id="22" name="object 22"/>
          <p:cNvSpPr txBox="1"/>
          <p:nvPr/>
        </p:nvSpPr>
        <p:spPr>
          <a:xfrm>
            <a:off x="653711" y="3312685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545787" y="3312685"/>
            <a:ext cx="806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2436664" y="3312685"/>
            <a:ext cx="57150" cy="15367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5240">
              <a:lnSpc>
                <a:spcPts val="459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  <a:p>
            <a:pPr marL="12700">
              <a:lnSpc>
                <a:spcPts val="580"/>
              </a:lnSpc>
            </a:pPr>
            <a:r>
              <a:rPr sz="500" spc="-5" dirty="0">
                <a:latin typeface="Times New Roman"/>
                <a:cs typeface="Times New Roman"/>
              </a:rPr>
              <a:t>x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3318805" y="3312685"/>
            <a:ext cx="514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4185189" y="3312685"/>
            <a:ext cx="768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10</a:t>
            </a:r>
            <a:endParaRPr sz="400">
              <a:latin typeface="Times New Roman"/>
              <a:cs typeface="Times New Roman"/>
            </a:endParaRPr>
          </a:p>
        </p:txBody>
      </p:sp>
    </p:spTree>
  </p:cSld>
  <p:clrMapOvr>
    <a:masterClrMapping/>
  </p:clrMapOvr>
  <p:transition>
    <p:cut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2186305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/>
              <a:t>Fitting</a:t>
            </a:r>
            <a:r>
              <a:rPr spc="25" dirty="0"/>
              <a:t> </a:t>
            </a:r>
            <a:r>
              <a:rPr dirty="0"/>
              <a:t>a</a:t>
            </a:r>
            <a:r>
              <a:rPr spc="20" dirty="0"/>
              <a:t> </a:t>
            </a:r>
            <a:r>
              <a:rPr spc="-55" dirty="0"/>
              <a:t>Bayesian</a:t>
            </a:r>
            <a:r>
              <a:rPr spc="30" dirty="0"/>
              <a:t> </a:t>
            </a:r>
            <a:r>
              <a:rPr spc="-30" dirty="0"/>
              <a:t>linear</a:t>
            </a:r>
            <a:r>
              <a:rPr spc="25" dirty="0"/>
              <a:t> </a:t>
            </a:r>
            <a:r>
              <a:rPr spc="-25" dirty="0"/>
              <a:t>model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2595" y="426006"/>
            <a:ext cx="3923029" cy="2856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145" marR="7620">
              <a:lnSpc>
                <a:spcPct val="118000"/>
              </a:lnSpc>
              <a:spcBef>
                <a:spcPts val="100"/>
              </a:spcBef>
            </a:pP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table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tennis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(binomial)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example,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14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only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one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parameter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estimate.</a:t>
            </a:r>
            <a:r>
              <a:rPr sz="1100" spc="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this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example,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now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three:</a:t>
            </a:r>
            <a:r>
              <a:rPr sz="1100" spc="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65" dirty="0">
                <a:solidFill>
                  <a:srgbClr val="22373A"/>
                </a:solidFill>
                <a:latin typeface="Verdana"/>
                <a:cs typeface="Verdana"/>
              </a:rPr>
              <a:t>β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i="1" spc="-65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04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65" dirty="0">
                <a:solidFill>
                  <a:srgbClr val="22373A"/>
                </a:solidFill>
                <a:latin typeface="Verdana"/>
                <a:cs typeface="Verdana"/>
              </a:rPr>
              <a:t>β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1</a:t>
            </a:r>
            <a:r>
              <a:rPr sz="1100" i="1" spc="-65" dirty="0">
                <a:solidFill>
                  <a:srgbClr val="22373A"/>
                </a:solidFill>
                <a:latin typeface="Verdana"/>
                <a:cs typeface="Verdana"/>
              </a:rPr>
              <a:t>,</a:t>
            </a:r>
            <a:r>
              <a:rPr sz="1100" i="1" spc="-204" dirty="0">
                <a:solidFill>
                  <a:srgbClr val="22373A"/>
                </a:solidFill>
                <a:latin typeface="Verdana"/>
                <a:cs typeface="Verdan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7145" marR="5080">
              <a:lnSpc>
                <a:spcPct val="118000"/>
              </a:lnSpc>
              <a:spcBef>
                <a:spcPts val="680"/>
              </a:spcBef>
            </a:pP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table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tennis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example,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knew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parameter,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p</a:t>
            </a:r>
            <a:r>
              <a:rPr sz="1100" i="1" spc="5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was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between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0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1,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1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calculated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the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posterior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values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 equally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spaced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11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values.</a:t>
            </a:r>
            <a:endParaRPr sz="1100">
              <a:latin typeface="Tahoma"/>
              <a:cs typeface="Tahoma"/>
            </a:endParaRPr>
          </a:p>
          <a:p>
            <a:pPr marL="12700" marR="8890" indent="4445">
              <a:lnSpc>
                <a:spcPct val="118000"/>
              </a:lnSpc>
              <a:spcBef>
                <a:spcPts val="675"/>
              </a:spcBef>
            </a:pP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In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example,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our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parameters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no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longer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bounded,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and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even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if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only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tested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11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values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per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parameter,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would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still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have</a:t>
            </a:r>
            <a:endParaRPr sz="1100">
              <a:latin typeface="Tahoma"/>
              <a:cs typeface="Tahoma"/>
            </a:endParaRPr>
          </a:p>
          <a:p>
            <a:pPr marL="13335">
              <a:lnSpc>
                <a:spcPct val="100000"/>
              </a:lnSpc>
              <a:spcBef>
                <a:spcPts val="240"/>
              </a:spcBef>
            </a:pP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11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45" dirty="0">
                <a:solidFill>
                  <a:srgbClr val="22373A"/>
                </a:solidFill>
                <a:latin typeface="Meiryo"/>
                <a:cs typeface="Meiryo"/>
              </a:rPr>
              <a:t>×</a:t>
            </a:r>
            <a:r>
              <a:rPr sz="1100" i="1" spc="-130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11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45" dirty="0">
                <a:solidFill>
                  <a:srgbClr val="22373A"/>
                </a:solidFill>
                <a:latin typeface="Meiryo"/>
                <a:cs typeface="Meiryo"/>
              </a:rPr>
              <a:t>×</a:t>
            </a:r>
            <a:r>
              <a:rPr sz="1100" i="1" spc="-130" dirty="0">
                <a:solidFill>
                  <a:srgbClr val="22373A"/>
                </a:solidFill>
                <a:latin typeface="Meiryo"/>
                <a:cs typeface="Meiryo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11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1331</a:t>
            </a:r>
            <a:r>
              <a:rPr sz="1100" spc="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values</a:t>
            </a:r>
            <a:r>
              <a:rPr sz="1100" spc="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test!</a:t>
            </a:r>
            <a:endParaRPr sz="1100">
              <a:latin typeface="Tahoma"/>
              <a:cs typeface="Tahoma"/>
            </a:endParaRPr>
          </a:p>
          <a:p>
            <a:pPr marL="294005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4640" algn="l"/>
              </a:tabLst>
            </a:pP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You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can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imagine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quickly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becomes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unwieldy!</a:t>
            </a:r>
            <a:endParaRPr sz="1100">
              <a:latin typeface="Tahoma"/>
              <a:cs typeface="Tahoma"/>
            </a:endParaRPr>
          </a:p>
          <a:p>
            <a:pPr marL="289560" marR="13970" indent="-172720">
              <a:lnSpc>
                <a:spcPct val="118000"/>
              </a:lnSpc>
              <a:buChar char="•"/>
              <a:tabLst>
                <a:tab pos="294640" algn="l"/>
              </a:tabLst>
            </a:pP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Luckily,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Anna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going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over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more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powerful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method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next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week!</a:t>
            </a:r>
            <a:endParaRPr sz="1100">
              <a:latin typeface="Tahoma"/>
              <a:cs typeface="Tahoma"/>
            </a:endParaRPr>
          </a:p>
          <a:p>
            <a:pPr marL="294005" marR="10160" indent="-177165">
              <a:lnSpc>
                <a:spcPct val="118000"/>
              </a:lnSpc>
              <a:buChar char="•"/>
              <a:tabLst>
                <a:tab pos="294640" algn="l"/>
              </a:tabLst>
            </a:pP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Today,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14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simply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compute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posterior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probability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each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100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samples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from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our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prior.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72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30" dirty="0"/>
              <a:t>Probability</a:t>
            </a:r>
            <a:r>
              <a:rPr spc="50" dirty="0"/>
              <a:t> </a:t>
            </a:r>
            <a:r>
              <a:rPr spc="-30" dirty="0"/>
              <a:t>interpretations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219"/>
              </a:spcBef>
            </a:pPr>
            <a:r>
              <a:rPr dirty="0"/>
              <a:t>6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2595" y="652853"/>
            <a:ext cx="3923665" cy="9036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145" marR="5080" indent="-5080" algn="just">
              <a:lnSpc>
                <a:spcPct val="118000"/>
              </a:lnSpc>
              <a:spcBef>
                <a:spcPts val="10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frequentist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definition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probability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with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respect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“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the</a:t>
            </a:r>
            <a:r>
              <a:rPr sz="1100" i="1" spc="1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long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run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”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-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2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repeat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an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observation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(experiment)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multiple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times,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how often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do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observe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event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294005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4640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probability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rolling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6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on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die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1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/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6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because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if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roll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98995" y="1562073"/>
            <a:ext cx="14992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it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enough</a:t>
            </a:r>
            <a:r>
              <a:rPr sz="1100" spc="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times,</a:t>
            </a:r>
            <a:r>
              <a:rPr sz="1100" spc="1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200" i="1" u="sng" baseline="3125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Arial"/>
                <a:cs typeface="Arial"/>
              </a:rPr>
              <a:t>n</a:t>
            </a:r>
            <a:r>
              <a:rPr sz="900" u="sng" baseline="32407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rebuchet MS"/>
                <a:cs typeface="Trebuchet MS"/>
              </a:rPr>
              <a:t>6</a:t>
            </a:r>
            <a:r>
              <a:rPr sz="900" spc="419" baseline="32407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=</a:t>
            </a:r>
            <a:r>
              <a:rPr sz="1100" spc="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200" u="sng" baseline="31250" dirty="0">
                <a:solidFill>
                  <a:srgbClr val="22373A"/>
                </a:solidFill>
                <a:uFill>
                  <a:solidFill>
                    <a:srgbClr val="22373A"/>
                  </a:solidFill>
                </a:uFill>
                <a:latin typeface="Trebuchet MS"/>
                <a:cs typeface="Trebuchet MS"/>
              </a:rPr>
              <a:t>1</a:t>
            </a:r>
            <a:r>
              <a:rPr sz="1200" spc="-187" baseline="31250" dirty="0">
                <a:solidFill>
                  <a:srgbClr val="22373A"/>
                </a:solidFill>
                <a:latin typeface="Trebuchet MS"/>
                <a:cs typeface="Trebuchet MS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595" y="1590661"/>
            <a:ext cx="3945890" cy="1299210"/>
          </a:xfrm>
          <a:prstGeom prst="rect">
            <a:avLst/>
          </a:prstGeom>
        </p:spPr>
        <p:txBody>
          <a:bodyPr vert="horz" wrap="square" lIns="0" tIns="68580" rIns="0" bIns="0" rtlCol="0">
            <a:spAutoFit/>
          </a:bodyPr>
          <a:lstStyle/>
          <a:p>
            <a:pPr marR="958215" algn="ctr">
              <a:lnSpc>
                <a:spcPct val="100000"/>
              </a:lnSpc>
              <a:spcBef>
                <a:spcPts val="540"/>
              </a:spcBef>
              <a:tabLst>
                <a:tab pos="294005" algn="l"/>
              </a:tabLst>
            </a:pPr>
            <a:r>
              <a:rPr sz="800" i="1" spc="-50" dirty="0">
                <a:solidFill>
                  <a:srgbClr val="22373A"/>
                </a:solidFill>
                <a:latin typeface="Arial"/>
                <a:cs typeface="Arial"/>
              </a:rPr>
              <a:t>n</a:t>
            </a:r>
            <a:r>
              <a:rPr sz="800" i="1" dirty="0">
                <a:solidFill>
                  <a:srgbClr val="22373A"/>
                </a:solidFill>
                <a:latin typeface="Arial"/>
                <a:cs typeface="Arial"/>
              </a:rPr>
              <a:t>	</a:t>
            </a:r>
            <a:r>
              <a:rPr sz="800" spc="-50" dirty="0">
                <a:solidFill>
                  <a:srgbClr val="22373A"/>
                </a:solidFill>
                <a:latin typeface="Trebuchet MS"/>
                <a:cs typeface="Trebuchet MS"/>
              </a:rPr>
              <a:t>6</a:t>
            </a:r>
            <a:endParaRPr sz="800">
              <a:latin typeface="Trebuchet MS"/>
              <a:cs typeface="Trebuchet MS"/>
            </a:endParaRPr>
          </a:p>
          <a:p>
            <a:pPr marL="17145">
              <a:lnSpc>
                <a:spcPct val="100000"/>
              </a:lnSpc>
              <a:spcBef>
                <a:spcPts val="600"/>
              </a:spcBef>
            </a:pP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Bayesian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probabilities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are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related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uncertainty,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evidence,</a:t>
            </a:r>
            <a:r>
              <a:rPr sz="1100" spc="-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belief,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etc.</a:t>
            </a:r>
            <a:endParaRPr sz="1100">
              <a:latin typeface="Tahoma"/>
              <a:cs typeface="Tahoma"/>
            </a:endParaRPr>
          </a:p>
          <a:p>
            <a:pPr marL="294005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4640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probability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20" dirty="0">
                <a:solidFill>
                  <a:srgbClr val="22373A"/>
                </a:solidFill>
                <a:latin typeface="Tahoma"/>
                <a:cs typeface="Tahoma"/>
              </a:rPr>
              <a:t>I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am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x</a:t>
            </a:r>
            <a:r>
              <a:rPr sz="1100" i="1" spc="12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years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old.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8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concept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“the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long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run”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doesn’t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really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apply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cases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like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this.</a:t>
            </a:r>
            <a:endParaRPr sz="1100">
              <a:latin typeface="Tahoma"/>
              <a:cs typeface="Tahoma"/>
            </a:endParaRPr>
          </a:p>
          <a:p>
            <a:pPr marL="17145">
              <a:lnSpc>
                <a:spcPct val="100000"/>
              </a:lnSpc>
              <a:spcBef>
                <a:spcPts val="915"/>
              </a:spcBef>
            </a:pPr>
            <a:r>
              <a:rPr sz="1100" i="1" spc="-70" dirty="0">
                <a:solidFill>
                  <a:srgbClr val="22373A"/>
                </a:solidFill>
                <a:latin typeface="Arial"/>
                <a:cs typeface="Arial"/>
              </a:rPr>
              <a:t>Can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you</a:t>
            </a:r>
            <a:r>
              <a:rPr sz="1100" i="1" spc="-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think</a:t>
            </a:r>
            <a:r>
              <a:rPr sz="1100" i="1" spc="-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dirty="0">
                <a:solidFill>
                  <a:srgbClr val="22373A"/>
                </a:solidFill>
                <a:latin typeface="Arial"/>
                <a:cs typeface="Arial"/>
              </a:rPr>
              <a:t>of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45" dirty="0">
                <a:solidFill>
                  <a:srgbClr val="22373A"/>
                </a:solidFill>
                <a:latin typeface="Arial"/>
                <a:cs typeface="Arial"/>
              </a:rPr>
              <a:t>any</a:t>
            </a:r>
            <a:r>
              <a:rPr sz="1100" i="1" spc="-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other</a:t>
            </a:r>
            <a:r>
              <a:rPr sz="1100" i="1" spc="-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25" dirty="0">
                <a:solidFill>
                  <a:srgbClr val="22373A"/>
                </a:solidFill>
                <a:latin typeface="Arial"/>
                <a:cs typeface="Arial"/>
              </a:rPr>
              <a:t>similar</a:t>
            </a:r>
            <a:r>
              <a:rPr sz="1100" i="1" spc="-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10" dirty="0">
                <a:solidFill>
                  <a:srgbClr val="22373A"/>
                </a:solidFill>
                <a:latin typeface="Arial"/>
                <a:cs typeface="Arial"/>
              </a:rPr>
              <a:t>examples?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770" y="76375"/>
            <a:ext cx="641985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p(H</a:t>
            </a:r>
            <a:r>
              <a:rPr sz="1200" b="1" spc="18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|</a:t>
            </a:r>
            <a:r>
              <a:rPr sz="1200" b="1" spc="180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70" dirty="0">
                <a:solidFill>
                  <a:srgbClr val="F9F9F9"/>
                </a:solidFill>
                <a:latin typeface="Arial"/>
                <a:cs typeface="Arial"/>
              </a:rPr>
              <a:t>D)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3387" y="440832"/>
            <a:ext cx="3543353" cy="236004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09525" y="2218820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4220" y="1611866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8528" y="1004912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8528" y="397958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15115" y="2872902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5115" y="2265947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5115" y="1658936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5115" y="1051982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15115" y="445028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60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8583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46506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344351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223581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324215" y="1630536"/>
            <a:ext cx="95250" cy="57150"/>
          </a:xfrm>
          <a:prstGeom prst="rect">
            <a:avLst/>
          </a:prstGeom>
        </p:spPr>
        <p:txBody>
          <a:bodyPr vert="vert270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500" dirty="0">
                <a:latin typeface="Times New Roman"/>
                <a:cs typeface="Times New Roman"/>
              </a:rPr>
              <a:t>y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09525" y="2831427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53711" y="2997967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45787" y="2997967"/>
            <a:ext cx="806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436664" y="2997967"/>
            <a:ext cx="57150" cy="15367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5240">
              <a:lnSpc>
                <a:spcPts val="459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  <a:p>
            <a:pPr marL="12700">
              <a:lnSpc>
                <a:spcPts val="580"/>
              </a:lnSpc>
            </a:pPr>
            <a:r>
              <a:rPr sz="500" spc="-5" dirty="0">
                <a:latin typeface="Times New Roman"/>
                <a:cs typeface="Times New Roman"/>
              </a:rPr>
              <a:t>x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18805" y="2997967"/>
            <a:ext cx="514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185189" y="2997967"/>
            <a:ext cx="768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73</a:t>
            </a:r>
          </a:p>
        </p:txBody>
      </p:sp>
    </p:spTree>
  </p:cSld>
  <p:clrMapOvr>
    <a:masterClrMapping/>
  </p:clrMapOvr>
  <p:transition>
    <p:cut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7370" y="76375"/>
            <a:ext cx="89916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200" i="1" spc="-20" dirty="0">
                <a:solidFill>
                  <a:srgbClr val="F9F9F9"/>
                </a:solidFill>
                <a:latin typeface="Arial"/>
                <a:cs typeface="Arial"/>
              </a:rPr>
              <a:t>p</a:t>
            </a:r>
            <a:r>
              <a:rPr sz="1200" spc="-20" dirty="0">
                <a:solidFill>
                  <a:srgbClr val="F9F9F9"/>
                </a:solidFill>
                <a:latin typeface="Tahoma"/>
                <a:cs typeface="Tahoma"/>
              </a:rPr>
              <a:t>(</a:t>
            </a:r>
            <a:r>
              <a:rPr sz="1200" i="1" spc="-20" dirty="0">
                <a:solidFill>
                  <a:srgbClr val="F9F9F9"/>
                </a:solidFill>
                <a:latin typeface="Arial"/>
                <a:cs typeface="Arial"/>
              </a:rPr>
              <a:t>H</a:t>
            </a:r>
            <a:r>
              <a:rPr sz="1200" i="1" spc="-30" baseline="-13888" dirty="0">
                <a:solidFill>
                  <a:srgbClr val="F9F9F9"/>
                </a:solidFill>
                <a:latin typeface="Arial"/>
                <a:cs typeface="Arial"/>
              </a:rPr>
              <a:t>i</a:t>
            </a:r>
            <a:r>
              <a:rPr sz="1200" i="1" spc="-142" baseline="-13888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dirty="0">
                <a:solidFill>
                  <a:srgbClr val="F9F9F9"/>
                </a:solidFill>
                <a:latin typeface="Tahoma"/>
                <a:cs typeface="Tahoma"/>
              </a:rPr>
              <a:t>)</a:t>
            </a:r>
            <a:r>
              <a:rPr sz="1200" spc="85" dirty="0">
                <a:solidFill>
                  <a:srgbClr val="F9F9F9"/>
                </a:solidFill>
                <a:latin typeface="Tahoma"/>
                <a:cs typeface="Tahoma"/>
              </a:rPr>
              <a:t> </a:t>
            </a:r>
            <a:r>
              <a:rPr sz="1200" b="1" dirty="0">
                <a:solidFill>
                  <a:srgbClr val="F9F9F9"/>
                </a:solidFill>
                <a:latin typeface="Arial"/>
                <a:cs typeface="Arial"/>
              </a:rPr>
              <a:t>-</a:t>
            </a:r>
            <a:r>
              <a:rPr sz="1200" b="1" spc="125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b="1" spc="-10" dirty="0">
                <a:solidFill>
                  <a:srgbClr val="F9F9F9"/>
                </a:solidFill>
                <a:latin typeface="Arial"/>
                <a:cs typeface="Arial"/>
              </a:rPr>
              <a:t>prior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0524" y="440832"/>
            <a:ext cx="3529137" cy="236004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09525" y="2218820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4220" y="1611866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8528" y="1004912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8528" y="397958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15115" y="2872902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5115" y="2265947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5115" y="1658936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5115" y="1051982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15115" y="445028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60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8583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46506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344351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223581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324215" y="1630536"/>
            <a:ext cx="95250" cy="57150"/>
          </a:xfrm>
          <a:prstGeom prst="rect">
            <a:avLst/>
          </a:prstGeom>
        </p:spPr>
        <p:txBody>
          <a:bodyPr vert="vert270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500" dirty="0">
                <a:latin typeface="Times New Roman"/>
                <a:cs typeface="Times New Roman"/>
              </a:rPr>
              <a:t>y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09525" y="2831427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53711" y="2997967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45787" y="2997967"/>
            <a:ext cx="806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436664" y="2997967"/>
            <a:ext cx="57150" cy="15367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5240">
              <a:lnSpc>
                <a:spcPts val="459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  <a:p>
            <a:pPr marL="12700">
              <a:lnSpc>
                <a:spcPts val="580"/>
              </a:lnSpc>
            </a:pPr>
            <a:r>
              <a:rPr sz="500" spc="-5" dirty="0">
                <a:latin typeface="Times New Roman"/>
                <a:cs typeface="Times New Roman"/>
              </a:rPr>
              <a:t>x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18805" y="2997967"/>
            <a:ext cx="514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185189" y="2997967"/>
            <a:ext cx="768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74</a:t>
            </a:r>
          </a:p>
        </p:txBody>
      </p:sp>
    </p:spTree>
  </p:cSld>
  <p:clrMapOvr>
    <a:masterClrMapping/>
  </p:clrMapOvr>
  <p:transition>
    <p:cut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7370" y="76375"/>
            <a:ext cx="578485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200" i="1" spc="-45" dirty="0">
                <a:solidFill>
                  <a:srgbClr val="F9F9F9"/>
                </a:solidFill>
                <a:latin typeface="Arial"/>
                <a:cs typeface="Arial"/>
              </a:rPr>
              <a:t>p</a:t>
            </a:r>
            <a:r>
              <a:rPr sz="1200" spc="-45" dirty="0">
                <a:solidFill>
                  <a:srgbClr val="F9F9F9"/>
                </a:solidFill>
                <a:latin typeface="Tahoma"/>
                <a:cs typeface="Tahoma"/>
              </a:rPr>
              <a:t>(</a:t>
            </a:r>
            <a:r>
              <a:rPr sz="1200" i="1" spc="-45" dirty="0">
                <a:solidFill>
                  <a:srgbClr val="F9F9F9"/>
                </a:solidFill>
                <a:latin typeface="Arial"/>
                <a:cs typeface="Arial"/>
              </a:rPr>
              <a:t>D</a:t>
            </a:r>
            <a:r>
              <a:rPr sz="1200" i="1" spc="-45" dirty="0">
                <a:solidFill>
                  <a:srgbClr val="F9F9F9"/>
                </a:solidFill>
                <a:latin typeface="Meiryo"/>
                <a:cs typeface="Meiryo"/>
              </a:rPr>
              <a:t>|</a:t>
            </a:r>
            <a:r>
              <a:rPr sz="1200" i="1" spc="-45" dirty="0">
                <a:solidFill>
                  <a:srgbClr val="F9F9F9"/>
                </a:solidFill>
                <a:latin typeface="Arial"/>
                <a:cs typeface="Arial"/>
              </a:rPr>
              <a:t>H</a:t>
            </a:r>
            <a:r>
              <a:rPr sz="1200" i="1" spc="-67" baseline="-13888" dirty="0">
                <a:solidFill>
                  <a:srgbClr val="F9F9F9"/>
                </a:solidFill>
                <a:latin typeface="Arial"/>
                <a:cs typeface="Arial"/>
              </a:rPr>
              <a:t>i</a:t>
            </a:r>
            <a:r>
              <a:rPr sz="1200" i="1" spc="-82" baseline="-13888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spc="-50" dirty="0">
                <a:solidFill>
                  <a:srgbClr val="F9F9F9"/>
                </a:solidFill>
                <a:latin typeface="Tahoma"/>
                <a:cs typeface="Tahoma"/>
              </a:rPr>
              <a:t>)</a:t>
            </a:r>
            <a:endParaRPr sz="120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0524" y="440832"/>
            <a:ext cx="3529137" cy="236004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09525" y="2218820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4220" y="1611866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8528" y="1004912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8528" y="397958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15115" y="2872902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5115" y="2265947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5115" y="1658936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5115" y="1051982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15115" y="445028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60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8583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46506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344351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223581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324215" y="1630536"/>
            <a:ext cx="95250" cy="57150"/>
          </a:xfrm>
          <a:prstGeom prst="rect">
            <a:avLst/>
          </a:prstGeom>
        </p:spPr>
        <p:txBody>
          <a:bodyPr vert="vert270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500" dirty="0">
                <a:latin typeface="Times New Roman"/>
                <a:cs typeface="Times New Roman"/>
              </a:rPr>
              <a:t>y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09525" y="2831427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53711" y="2997967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45787" y="2997967"/>
            <a:ext cx="806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436664" y="2997967"/>
            <a:ext cx="57150" cy="15367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5240">
              <a:lnSpc>
                <a:spcPts val="459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  <a:p>
            <a:pPr marL="12700">
              <a:lnSpc>
                <a:spcPts val="580"/>
              </a:lnSpc>
            </a:pPr>
            <a:r>
              <a:rPr sz="500" spc="-5" dirty="0">
                <a:latin typeface="Times New Roman"/>
                <a:cs typeface="Times New Roman"/>
              </a:rPr>
              <a:t>x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18805" y="2997967"/>
            <a:ext cx="514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185189" y="2997967"/>
            <a:ext cx="768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75</a:t>
            </a:r>
          </a:p>
        </p:txBody>
      </p:sp>
    </p:spTree>
  </p:cSld>
  <p:clrMapOvr>
    <a:masterClrMapping/>
  </p:clrMapOvr>
  <p:transition>
    <p:cut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7370" y="76375"/>
            <a:ext cx="578485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200" i="1" spc="-45" dirty="0">
                <a:solidFill>
                  <a:srgbClr val="F9F9F9"/>
                </a:solidFill>
                <a:latin typeface="Arial"/>
                <a:cs typeface="Arial"/>
              </a:rPr>
              <a:t>p</a:t>
            </a:r>
            <a:r>
              <a:rPr sz="1200" spc="-45" dirty="0">
                <a:solidFill>
                  <a:srgbClr val="F9F9F9"/>
                </a:solidFill>
                <a:latin typeface="Tahoma"/>
                <a:cs typeface="Tahoma"/>
              </a:rPr>
              <a:t>(</a:t>
            </a:r>
            <a:r>
              <a:rPr sz="1200" i="1" spc="-45" dirty="0">
                <a:solidFill>
                  <a:srgbClr val="F9F9F9"/>
                </a:solidFill>
                <a:latin typeface="Arial"/>
                <a:cs typeface="Arial"/>
              </a:rPr>
              <a:t>D</a:t>
            </a:r>
            <a:r>
              <a:rPr sz="1200" i="1" spc="-45" dirty="0">
                <a:solidFill>
                  <a:srgbClr val="F9F9F9"/>
                </a:solidFill>
                <a:latin typeface="Meiryo"/>
                <a:cs typeface="Meiryo"/>
              </a:rPr>
              <a:t>|</a:t>
            </a:r>
            <a:r>
              <a:rPr sz="1200" i="1" spc="-45" dirty="0">
                <a:solidFill>
                  <a:srgbClr val="F9F9F9"/>
                </a:solidFill>
                <a:latin typeface="Arial"/>
                <a:cs typeface="Arial"/>
              </a:rPr>
              <a:t>H</a:t>
            </a:r>
            <a:r>
              <a:rPr sz="1200" i="1" spc="-67" baseline="-13888" dirty="0">
                <a:solidFill>
                  <a:srgbClr val="F9F9F9"/>
                </a:solidFill>
                <a:latin typeface="Arial"/>
                <a:cs typeface="Arial"/>
              </a:rPr>
              <a:t>i</a:t>
            </a:r>
            <a:r>
              <a:rPr sz="1200" i="1" spc="-82" baseline="-13888" dirty="0">
                <a:solidFill>
                  <a:srgbClr val="F9F9F9"/>
                </a:solidFill>
                <a:latin typeface="Arial"/>
                <a:cs typeface="Arial"/>
              </a:rPr>
              <a:t> </a:t>
            </a:r>
            <a:r>
              <a:rPr sz="1200" spc="-50" dirty="0">
                <a:solidFill>
                  <a:srgbClr val="F9F9F9"/>
                </a:solidFill>
                <a:latin typeface="Tahoma"/>
                <a:cs typeface="Tahoma"/>
              </a:rPr>
              <a:t>)</a:t>
            </a:r>
            <a:endParaRPr sz="120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0524" y="440832"/>
            <a:ext cx="3529137" cy="236004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09525" y="2218820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4220" y="1611866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8528" y="1004912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8528" y="397958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15115" y="2872902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5115" y="2265947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5115" y="1658936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5115" y="1051982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15115" y="445028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60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8583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46506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344351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223581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324215" y="1630536"/>
            <a:ext cx="95250" cy="57150"/>
          </a:xfrm>
          <a:prstGeom prst="rect">
            <a:avLst/>
          </a:prstGeom>
        </p:spPr>
        <p:txBody>
          <a:bodyPr vert="vert270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500" dirty="0">
                <a:latin typeface="Times New Roman"/>
                <a:cs typeface="Times New Roman"/>
              </a:rPr>
              <a:t>y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09525" y="2831427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53711" y="2997967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45787" y="2997967"/>
            <a:ext cx="806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436664" y="2997967"/>
            <a:ext cx="57150" cy="15367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5240">
              <a:lnSpc>
                <a:spcPts val="459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  <a:p>
            <a:pPr marL="12700">
              <a:lnSpc>
                <a:spcPts val="580"/>
              </a:lnSpc>
            </a:pPr>
            <a:r>
              <a:rPr sz="500" spc="-5" dirty="0">
                <a:latin typeface="Times New Roman"/>
                <a:cs typeface="Times New Roman"/>
              </a:rPr>
              <a:t>x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18805" y="2997967"/>
            <a:ext cx="514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185189" y="2997967"/>
            <a:ext cx="768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76</a:t>
            </a:r>
          </a:p>
        </p:txBody>
      </p:sp>
    </p:spTree>
  </p:cSld>
  <p:clrMapOvr>
    <a:masterClrMapping/>
  </p:clrMapOvr>
  <p:transition>
    <p:cut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608195" cy="376555"/>
          </a:xfrm>
          <a:custGeom>
            <a:avLst/>
            <a:gdLst/>
            <a:ahLst/>
            <a:cxnLst/>
            <a:rect l="l" t="t" r="r" b="b"/>
            <a:pathLst>
              <a:path w="4608195" h="376555">
                <a:moveTo>
                  <a:pt x="4608004" y="0"/>
                </a:moveTo>
                <a:lnTo>
                  <a:pt x="0" y="0"/>
                </a:lnTo>
                <a:lnTo>
                  <a:pt x="0" y="376377"/>
                </a:lnTo>
                <a:lnTo>
                  <a:pt x="4608004" y="376377"/>
                </a:lnTo>
                <a:lnTo>
                  <a:pt x="4608004" y="0"/>
                </a:lnTo>
                <a:close/>
              </a:path>
            </a:pathLst>
          </a:custGeom>
          <a:solidFill>
            <a:srgbClr val="22373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97370" y="76375"/>
            <a:ext cx="578485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1200" i="1" spc="-10" dirty="0">
                <a:solidFill>
                  <a:srgbClr val="F9F9F9"/>
                </a:solidFill>
                <a:latin typeface="Arial"/>
                <a:cs typeface="Arial"/>
              </a:rPr>
              <a:t>p</a:t>
            </a:r>
            <a:r>
              <a:rPr sz="1200" spc="-10" dirty="0">
                <a:solidFill>
                  <a:srgbClr val="F9F9F9"/>
                </a:solidFill>
                <a:latin typeface="Tahoma"/>
                <a:cs typeface="Tahoma"/>
              </a:rPr>
              <a:t>(</a:t>
            </a:r>
            <a:r>
              <a:rPr sz="1200" i="1" spc="-10" dirty="0">
                <a:solidFill>
                  <a:srgbClr val="F9F9F9"/>
                </a:solidFill>
                <a:latin typeface="Arial"/>
                <a:cs typeface="Arial"/>
              </a:rPr>
              <a:t>H</a:t>
            </a:r>
            <a:r>
              <a:rPr sz="1200" i="1" spc="-15" baseline="-13888" dirty="0">
                <a:solidFill>
                  <a:srgbClr val="F9F9F9"/>
                </a:solidFill>
                <a:latin typeface="Arial"/>
                <a:cs typeface="Arial"/>
              </a:rPr>
              <a:t>i</a:t>
            </a:r>
            <a:r>
              <a:rPr sz="1200" i="1" spc="-10" dirty="0">
                <a:solidFill>
                  <a:srgbClr val="F9F9F9"/>
                </a:solidFill>
                <a:latin typeface="Meiryo"/>
                <a:cs typeface="Meiryo"/>
              </a:rPr>
              <a:t>|</a:t>
            </a:r>
            <a:r>
              <a:rPr sz="1200" i="1" spc="-10" dirty="0">
                <a:solidFill>
                  <a:srgbClr val="F9F9F9"/>
                </a:solidFill>
                <a:latin typeface="Arial"/>
                <a:cs typeface="Arial"/>
              </a:rPr>
              <a:t>D</a:t>
            </a:r>
            <a:r>
              <a:rPr sz="1200" spc="-10" dirty="0">
                <a:solidFill>
                  <a:srgbClr val="F9F9F9"/>
                </a:solidFill>
                <a:latin typeface="Tahoma"/>
                <a:cs typeface="Tahoma"/>
              </a:rPr>
              <a:t>)</a:t>
            </a:r>
            <a:endParaRPr sz="120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0524" y="440832"/>
            <a:ext cx="3529137" cy="236004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09525" y="2218820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4220" y="1611866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8528" y="1004912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8528" y="397958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15115" y="2872902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5115" y="2265947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5115" y="1658936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5115" y="1051982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15115" y="445028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60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8583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465064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344351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223581" y="2994281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324215" y="1630536"/>
            <a:ext cx="95250" cy="57150"/>
          </a:xfrm>
          <a:prstGeom prst="rect">
            <a:avLst/>
          </a:prstGeom>
        </p:spPr>
        <p:txBody>
          <a:bodyPr vert="vert270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500" dirty="0">
                <a:latin typeface="Times New Roman"/>
                <a:cs typeface="Times New Roman"/>
              </a:rPr>
              <a:t>y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09525" y="2831427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53711" y="2997967"/>
            <a:ext cx="1060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545787" y="2997967"/>
            <a:ext cx="8064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436664" y="2997967"/>
            <a:ext cx="57150" cy="15367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5240">
              <a:lnSpc>
                <a:spcPts val="459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  <a:p>
            <a:pPr marL="12700">
              <a:lnSpc>
                <a:spcPts val="580"/>
              </a:lnSpc>
            </a:pPr>
            <a:r>
              <a:rPr sz="500" spc="-5" dirty="0">
                <a:latin typeface="Times New Roman"/>
                <a:cs typeface="Times New Roman"/>
              </a:rPr>
              <a:t>x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18805" y="2997967"/>
            <a:ext cx="514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185189" y="2997967"/>
            <a:ext cx="76835" cy="825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19"/>
              </a:spcBef>
            </a:pPr>
            <a:r>
              <a:rPr spc="-25" dirty="0"/>
              <a:t>77</a:t>
            </a:r>
          </a:p>
        </p:txBody>
      </p:sp>
    </p:spTree>
  </p:cSld>
  <p:clrMapOvr>
    <a:masterClrMapping/>
  </p:clrMapOvr>
  <p:transition>
    <p:cut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55" dirty="0"/>
              <a:t>Summarising</a:t>
            </a:r>
            <a:r>
              <a:rPr spc="-15" dirty="0"/>
              <a:t> </a:t>
            </a:r>
            <a:r>
              <a:rPr spc="-40" dirty="0"/>
              <a:t>your</a:t>
            </a:r>
            <a:r>
              <a:rPr spc="-10" dirty="0"/>
              <a:t> </a:t>
            </a:r>
            <a:r>
              <a:rPr spc="-40" dirty="0"/>
              <a:t>posterior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00524" y="1108647"/>
            <a:ext cx="3529137" cy="15011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09525" y="3136702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09525" y="2529691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4220" y="1922737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8528" y="1315783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25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40791" y="457643"/>
            <a:ext cx="2826385" cy="3384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9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8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take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top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0" dirty="0">
                <a:solidFill>
                  <a:srgbClr val="22373A"/>
                </a:solidFill>
                <a:latin typeface="Tahoma"/>
                <a:cs typeface="Tahoma"/>
              </a:rPr>
              <a:t>10%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lines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5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tested.</a:t>
            </a:r>
            <a:endParaRPr sz="1100">
              <a:latin typeface="Tahoma"/>
              <a:cs typeface="Tahoma"/>
            </a:endParaRPr>
          </a:p>
          <a:p>
            <a:pPr marL="109855">
              <a:lnSpc>
                <a:spcPct val="100000"/>
              </a:lnSpc>
              <a:spcBef>
                <a:spcPts val="670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50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15115" y="3183772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15115" y="2576818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15115" y="1969807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5115" y="1362853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15115" y="755899"/>
            <a:ext cx="15875" cy="0"/>
          </a:xfrm>
          <a:custGeom>
            <a:avLst/>
            <a:gdLst/>
            <a:ahLst/>
            <a:cxnLst/>
            <a:rect l="l" t="t" r="r" b="b"/>
            <a:pathLst>
              <a:path w="15875">
                <a:moveTo>
                  <a:pt x="0" y="0"/>
                </a:moveTo>
                <a:lnTo>
                  <a:pt x="15643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604" y="3305152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85834" y="3305152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465064" y="3305152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344351" y="3305152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223581" y="3305152"/>
            <a:ext cx="0" cy="15875"/>
          </a:xfrm>
          <a:custGeom>
            <a:avLst/>
            <a:gdLst/>
            <a:ahLst/>
            <a:cxnLst/>
            <a:rect l="l" t="t" r="r" b="b"/>
            <a:pathLst>
              <a:path h="15875">
                <a:moveTo>
                  <a:pt x="0" y="15643"/>
                </a:moveTo>
                <a:lnTo>
                  <a:pt x="0" y="0"/>
                </a:lnTo>
              </a:path>
            </a:pathLst>
          </a:custGeom>
          <a:ln w="6108">
            <a:solidFill>
              <a:srgbClr val="33333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653711" y="3303242"/>
            <a:ext cx="1060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545787" y="3303242"/>
            <a:ext cx="8064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−5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318805" y="3303242"/>
            <a:ext cx="514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5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185189" y="3303242"/>
            <a:ext cx="76835" cy="876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" spc="-25" dirty="0">
                <a:solidFill>
                  <a:srgbClr val="4D4D4D"/>
                </a:solidFill>
                <a:latin typeface="Times New Roman"/>
                <a:cs typeface="Times New Roman"/>
              </a:rPr>
              <a:t>10</a:t>
            </a:r>
            <a:endParaRPr sz="400">
              <a:latin typeface="Times New Roman"/>
              <a:cs typeface="Times New Roman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436664" y="3303242"/>
            <a:ext cx="57150" cy="1581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5240">
              <a:lnSpc>
                <a:spcPts val="459"/>
              </a:lnSpc>
              <a:spcBef>
                <a:spcPts val="105"/>
              </a:spcBef>
            </a:pPr>
            <a:r>
              <a:rPr sz="400" dirty="0">
                <a:solidFill>
                  <a:srgbClr val="4D4D4D"/>
                </a:solidFill>
                <a:latin typeface="Times New Roman"/>
                <a:cs typeface="Times New Roman"/>
              </a:rPr>
              <a:t>0</a:t>
            </a:r>
            <a:endParaRPr sz="400">
              <a:latin typeface="Times New Roman"/>
              <a:cs typeface="Times New Roman"/>
            </a:endParaRPr>
          </a:p>
          <a:p>
            <a:pPr marL="12700">
              <a:lnSpc>
                <a:spcPts val="580"/>
              </a:lnSpc>
            </a:pPr>
            <a:r>
              <a:rPr sz="500" spc="-5" dirty="0">
                <a:latin typeface="Times New Roman"/>
                <a:cs typeface="Times New Roman"/>
              </a:rPr>
              <a:t>x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24215" y="1941406"/>
            <a:ext cx="95250" cy="57150"/>
          </a:xfrm>
          <a:prstGeom prst="rect">
            <a:avLst/>
          </a:prstGeom>
        </p:spPr>
        <p:txBody>
          <a:bodyPr vert="vert270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500" dirty="0">
                <a:latin typeface="Times New Roman"/>
                <a:cs typeface="Times New Roman"/>
              </a:rPr>
              <a:t>y</a:t>
            </a:r>
            <a:endParaRPr sz="500">
              <a:latin typeface="Times New Roman"/>
              <a:cs typeface="Times New Roman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78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2770" y="76375"/>
            <a:ext cx="1663700" cy="2076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5" dirty="0"/>
              <a:t>Bayesian</a:t>
            </a:r>
            <a:r>
              <a:rPr dirty="0"/>
              <a:t> </a:t>
            </a:r>
            <a:r>
              <a:rPr spc="-40" dirty="0"/>
              <a:t>Linear</a:t>
            </a:r>
            <a:r>
              <a:rPr dirty="0"/>
              <a:t> </a:t>
            </a:r>
            <a:r>
              <a:rPr spc="-10" dirty="0"/>
              <a:t>Models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2595" y="783995"/>
            <a:ext cx="3905885" cy="20332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7145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20" dirty="0">
                <a:solidFill>
                  <a:srgbClr val="22373A"/>
                </a:solidFill>
                <a:latin typeface="Tahoma"/>
                <a:cs typeface="Tahoma"/>
              </a:rPr>
              <a:t>I</a:t>
            </a:r>
            <a:r>
              <a:rPr sz="1100" spc="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think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it:</a:t>
            </a:r>
            <a:endParaRPr sz="1100">
              <a:latin typeface="Tahoma"/>
              <a:cs typeface="Tahoma"/>
            </a:endParaRPr>
          </a:p>
          <a:p>
            <a:pPr marL="294005" marR="202565" indent="-177165">
              <a:lnSpc>
                <a:spcPct val="118000"/>
              </a:lnSpc>
              <a:spcBef>
                <a:spcPts val="675"/>
              </a:spcBef>
              <a:buChar char="•"/>
              <a:tabLst>
                <a:tab pos="294640" algn="l"/>
              </a:tabLst>
            </a:pPr>
            <a:r>
              <a:rPr sz="1100" spc="65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frequentist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lm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estimated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best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fit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line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through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your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sample.</a:t>
            </a:r>
            <a:endParaRPr sz="1100">
              <a:latin typeface="Tahoma"/>
              <a:cs typeface="Tahoma"/>
            </a:endParaRPr>
          </a:p>
          <a:p>
            <a:pPr marL="289560" marR="5080" indent="-172720">
              <a:lnSpc>
                <a:spcPct val="118000"/>
              </a:lnSpc>
              <a:spcBef>
                <a:spcPts val="5"/>
              </a:spcBef>
              <a:buChar char="•"/>
              <a:tabLst>
                <a:tab pos="294640" algn="l"/>
              </a:tabLst>
            </a:pPr>
            <a:r>
              <a:rPr sz="1100" spc="65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Bayesian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lm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contains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all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possible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lines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through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your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sample,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with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an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estimate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likely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each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line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is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have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generated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your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data.</a:t>
            </a:r>
            <a:endParaRPr sz="1100">
              <a:latin typeface="Tahoma"/>
              <a:cs typeface="Tahoma"/>
            </a:endParaRPr>
          </a:p>
          <a:p>
            <a:pPr marL="17145" marR="382905" indent="-5080">
              <a:lnSpc>
                <a:spcPct val="118000"/>
              </a:lnSpc>
              <a:spcBef>
                <a:spcPts val="675"/>
              </a:spcBef>
            </a:pP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Tomorrow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Anna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will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cover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how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Palatino Linotype"/>
                <a:cs typeface="Palatino Linotype"/>
              </a:rPr>
              <a:t>brms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,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very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powerful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package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fitting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Bayesian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models.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915"/>
              </a:spcBef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That’s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all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for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now.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386541" y="3207117"/>
            <a:ext cx="13335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25" dirty="0">
                <a:solidFill>
                  <a:srgbClr val="22373A"/>
                </a:solidFill>
                <a:latin typeface="Trebuchet MS"/>
                <a:cs typeface="Trebuchet MS"/>
              </a:rPr>
              <a:t>79</a:t>
            </a:r>
            <a:endParaRPr sz="800">
              <a:latin typeface="Trebuchet MS"/>
              <a:cs typeface="Trebuchet MS"/>
            </a:endParaRPr>
          </a:p>
        </p:txBody>
      </p:sp>
    </p:spTree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pc="-30" dirty="0"/>
              <a:t>Frequentist</a:t>
            </a:r>
            <a:r>
              <a:rPr spc="35" dirty="0"/>
              <a:t> </a:t>
            </a:r>
            <a:r>
              <a:rPr spc="-35" dirty="0"/>
              <a:t>Statistics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219"/>
              </a:spcBef>
            </a:pPr>
            <a:r>
              <a:rPr dirty="0"/>
              <a:t>7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47294" y="1162455"/>
            <a:ext cx="3940810" cy="12414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Frequentist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approaches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5" dirty="0">
                <a:solidFill>
                  <a:srgbClr val="22373A"/>
                </a:solidFill>
                <a:latin typeface="Tahoma"/>
                <a:cs typeface="Tahoma"/>
              </a:rPr>
              <a:t>were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very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popular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during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the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20" dirty="0">
                <a:solidFill>
                  <a:srgbClr val="22373A"/>
                </a:solidFill>
                <a:latin typeface="Tahoma"/>
                <a:cs typeface="Tahoma"/>
              </a:rPr>
              <a:t>20th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century</a:t>
            </a:r>
            <a:endParaRPr sz="1100">
              <a:latin typeface="Tahoma"/>
              <a:cs typeface="Tahoma"/>
            </a:endParaRPr>
          </a:p>
          <a:p>
            <a:pPr marL="289560" marR="85725" indent="-177165">
              <a:lnSpc>
                <a:spcPct val="118000"/>
              </a:lnSpc>
              <a:spcBef>
                <a:spcPts val="675"/>
              </a:spcBef>
              <a:buChar char="•"/>
              <a:tabLst>
                <a:tab pos="290195" algn="l"/>
              </a:tabLst>
            </a:pP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Unknown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parameters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(e.g.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0" dirty="0">
                <a:solidFill>
                  <a:srgbClr val="22373A"/>
                </a:solidFill>
                <a:latin typeface="Tahoma"/>
                <a:cs typeface="Tahoma"/>
              </a:rPr>
              <a:t>mean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µ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,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standard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deviation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dirty="0">
                <a:solidFill>
                  <a:srgbClr val="22373A"/>
                </a:solidFill>
                <a:latin typeface="Verdana"/>
                <a:cs typeface="Verdana"/>
              </a:rPr>
              <a:t>σ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)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are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usually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treated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as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having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a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fixed,</a:t>
            </a:r>
            <a:r>
              <a:rPr sz="1100" spc="-4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but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unknown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value.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920"/>
              </a:spcBef>
              <a:buChar char="•"/>
              <a:tabLst>
                <a:tab pos="290195" algn="l"/>
              </a:tabLst>
            </a:pP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We</a:t>
            </a:r>
            <a:r>
              <a:rPr sz="1100" spc="-5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70" dirty="0">
                <a:solidFill>
                  <a:srgbClr val="22373A"/>
                </a:solidFill>
                <a:latin typeface="Tahoma"/>
                <a:cs typeface="Tahoma"/>
              </a:rPr>
              <a:t>use</a:t>
            </a:r>
            <a:r>
              <a:rPr sz="1100" spc="-1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maximum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likelihood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estimation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65" dirty="0">
                <a:solidFill>
                  <a:srgbClr val="22373A"/>
                </a:solidFill>
                <a:latin typeface="Tahoma"/>
                <a:cs typeface="Tahoma"/>
              </a:rPr>
              <a:t>when</a:t>
            </a:r>
            <a:r>
              <a:rPr sz="1100" spc="-2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model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10" dirty="0">
                <a:solidFill>
                  <a:srgbClr val="22373A"/>
                </a:solidFill>
                <a:latin typeface="Tahoma"/>
                <a:cs typeface="Tahoma"/>
              </a:rPr>
              <a:t>fitting.</a:t>
            </a:r>
            <a:endParaRPr sz="1100">
              <a:latin typeface="Tahoma"/>
              <a:cs typeface="Tahoma"/>
            </a:endParaRPr>
          </a:p>
          <a:p>
            <a:pPr marL="289560" indent="-177800">
              <a:lnSpc>
                <a:spcPct val="100000"/>
              </a:lnSpc>
              <a:spcBef>
                <a:spcPts val="915"/>
              </a:spcBef>
              <a:buChar char="•"/>
              <a:tabLst>
                <a:tab pos="290195" algn="l"/>
              </a:tabLst>
            </a:pPr>
            <a:r>
              <a:rPr sz="1100" spc="-40" dirty="0">
                <a:solidFill>
                  <a:srgbClr val="22373A"/>
                </a:solidFill>
                <a:latin typeface="Tahoma"/>
                <a:cs typeface="Tahoma"/>
              </a:rPr>
              <a:t>Tests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of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i="1" spc="-20" dirty="0">
                <a:solidFill>
                  <a:srgbClr val="22373A"/>
                </a:solidFill>
                <a:latin typeface="Arial"/>
                <a:cs typeface="Arial"/>
              </a:rPr>
              <a:t>statistical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i="1" spc="-55" dirty="0">
                <a:solidFill>
                  <a:srgbClr val="22373A"/>
                </a:solidFill>
                <a:latin typeface="Arial"/>
                <a:cs typeface="Arial"/>
              </a:rPr>
              <a:t>significance</a:t>
            </a:r>
            <a:r>
              <a:rPr sz="1100" i="1" spc="5" dirty="0">
                <a:solidFill>
                  <a:srgbClr val="22373A"/>
                </a:solidFill>
                <a:latin typeface="Arial"/>
                <a:cs typeface="Arial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lead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50" dirty="0">
                <a:solidFill>
                  <a:srgbClr val="22373A"/>
                </a:solidFill>
                <a:latin typeface="Tahoma"/>
                <a:cs typeface="Tahoma"/>
              </a:rPr>
              <a:t>us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dirty="0">
                <a:solidFill>
                  <a:srgbClr val="22373A"/>
                </a:solidFill>
                <a:latin typeface="Tahoma"/>
                <a:cs typeface="Tahoma"/>
              </a:rPr>
              <a:t>to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</a:t>
            </a:r>
            <a:r>
              <a:rPr sz="1100" spc="-30" dirty="0">
                <a:solidFill>
                  <a:srgbClr val="22373A"/>
                </a:solidFill>
                <a:latin typeface="Tahoma"/>
                <a:cs typeface="Tahoma"/>
              </a:rPr>
              <a:t>true/false</a:t>
            </a:r>
            <a:r>
              <a:rPr sz="1100" spc="-35" dirty="0">
                <a:solidFill>
                  <a:srgbClr val="22373A"/>
                </a:solidFill>
                <a:latin typeface="Tahoma"/>
                <a:cs typeface="Tahoma"/>
              </a:rPr>
              <a:t> statements.</a:t>
            </a:r>
            <a:endParaRPr sz="1100">
              <a:latin typeface="Tahoma"/>
              <a:cs typeface="Tahoma"/>
            </a:endParaRPr>
          </a:p>
        </p:txBody>
      </p:sp>
    </p:spTree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2373A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</TotalTime>
  <Words>5458</Words>
  <Application>Microsoft Office PowerPoint</Application>
  <PresentationFormat>Custom</PresentationFormat>
  <Paragraphs>1101</Paragraphs>
  <Slides>86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96" baseType="lpstr">
      <vt:lpstr>Meiryo</vt:lpstr>
      <vt:lpstr>Arial</vt:lpstr>
      <vt:lpstr>Courier New</vt:lpstr>
      <vt:lpstr>Palatino Linotype</vt:lpstr>
      <vt:lpstr>Sitka Heading</vt:lpstr>
      <vt:lpstr>Tahoma</vt:lpstr>
      <vt:lpstr>Times New Roman</vt:lpstr>
      <vt:lpstr>Trebuchet MS</vt:lpstr>
      <vt:lpstr>Verdana</vt:lpstr>
      <vt:lpstr>Office Theme</vt:lpstr>
      <vt:lpstr>IADS Summer School: Day 1. Introduction to the Bayesian Framework</vt:lpstr>
      <vt:lpstr>PowerPoint Presentation</vt:lpstr>
      <vt:lpstr>The plan for today</vt:lpstr>
      <vt:lpstr>Who is everybody?</vt:lpstr>
      <vt:lpstr>PowerPoint Presentation</vt:lpstr>
      <vt:lpstr>PowerPoint Presentation</vt:lpstr>
      <vt:lpstr>Probability interpretations</vt:lpstr>
      <vt:lpstr>Probability interpretations</vt:lpstr>
      <vt:lpstr>Frequentist Statistics</vt:lpstr>
      <vt:lpstr>Bayesian Statistics</vt:lpstr>
      <vt:lpstr>PowerPoint Presentation</vt:lpstr>
      <vt:lpstr>PowerPoint Presentation</vt:lpstr>
      <vt:lpstr>Conditional Probability</vt:lpstr>
      <vt:lpstr>Conditional Probability</vt:lpstr>
      <vt:lpstr>Conditional Probability</vt:lpstr>
      <vt:lpstr>How to Prove Bayes Theorem</vt:lpstr>
      <vt:lpstr>Bayes Theorem</vt:lpstr>
      <vt:lpstr>Why is this useful for statistical inference?</vt:lpstr>
      <vt:lpstr>Bayes Theorem Example</vt:lpstr>
      <vt:lpstr>Bayes Theorem Example</vt:lpstr>
      <vt:lpstr>Bayes Theorem Example</vt:lpstr>
      <vt:lpstr>PowerPoint Presentation</vt:lpstr>
      <vt:lpstr>What is a prior belief?</vt:lpstr>
      <vt:lpstr>Flat priors</vt:lpstr>
      <vt:lpstr>Why are flat priors bad?</vt:lpstr>
      <vt:lpstr>Informative Priors</vt:lpstr>
      <vt:lpstr>Weakly Informative Priors</vt:lpstr>
      <vt:lpstr>Informative Priors</vt:lpstr>
      <vt:lpstr>PowerPoint Presentation</vt:lpstr>
      <vt:lpstr>Exercise: Students at a UK University</vt:lpstr>
      <vt:lpstr>Exercise: Students at a UK University</vt:lpstr>
      <vt:lpstr>Alasdair’s Answer</vt:lpstr>
      <vt:lpstr>PowerPoint Presentation</vt:lpstr>
      <vt:lpstr>How about σ</vt:lpstr>
      <vt:lpstr>Estimating σ</vt:lpstr>
      <vt:lpstr>PowerPoint Presentation</vt:lpstr>
      <vt:lpstr>Prior Predictions</vt:lpstr>
      <vt:lpstr>Prior Predictions</vt:lpstr>
      <vt:lpstr>Prior Predictions</vt:lpstr>
      <vt:lpstr>A guesstimating challenge</vt:lpstr>
      <vt:lpstr>PowerPoint Presentation</vt:lpstr>
      <vt:lpstr>University of Essex Table Tennis Team</vt:lpstr>
      <vt:lpstr>Distributions and Priors</vt:lpstr>
      <vt:lpstr>A prior for p</vt:lpstr>
      <vt:lpstr>Weakly Informative Prior</vt:lpstr>
      <vt:lpstr>My prior</vt:lpstr>
      <vt:lpstr>PowerPoint Presentation</vt:lpstr>
      <vt:lpstr>Grid Approximation</vt:lpstr>
      <vt:lpstr>Important Super Useful Tip about seq()</vt:lpstr>
      <vt:lpstr>Computers aren’t good at representing numbers!</vt:lpstr>
      <vt:lpstr>Computing the prior probabilities</vt:lpstr>
      <vt:lpstr>Let’s look at some data</vt:lpstr>
      <vt:lpstr>PowerPoint Presentation</vt:lpstr>
      <vt:lpstr>PowerPoint Presentation</vt:lpstr>
      <vt:lpstr>Computing the posterior</vt:lpstr>
      <vt:lpstr>PowerPoint Presentation</vt:lpstr>
      <vt:lpstr>PowerPoint Presentation</vt:lpstr>
      <vt:lpstr>Game Two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Summarising the posterior</vt:lpstr>
      <vt:lpstr>Summarising the posterior</vt:lpstr>
      <vt:lpstr>Conclusions</vt:lpstr>
      <vt:lpstr>PowerPoint Presentation</vt:lpstr>
      <vt:lpstr>Mathematical Outline</vt:lpstr>
      <vt:lpstr>An abstact example</vt:lpstr>
      <vt:lpstr>Chosing priors when you know very little</vt:lpstr>
      <vt:lpstr>Some weak priors</vt:lpstr>
      <vt:lpstr>Prior Predictions</vt:lpstr>
      <vt:lpstr>100 Prior Predictions - β0 and β1</vt:lpstr>
      <vt:lpstr>Prior Predictions - an example of σ</vt:lpstr>
      <vt:lpstr>Prior Predictions - an example of σ</vt:lpstr>
      <vt:lpstr>Prior Predictions - an example of σ</vt:lpstr>
      <vt:lpstr>## Warning: Removed 123 row(s) containing missing values (</vt:lpstr>
      <vt:lpstr>Fitting a Bayesian linear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Summarising your posterior</vt:lpstr>
      <vt:lpstr>Bayesian Linear Models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IADS Summer School: Day 1. Introduction to the Bayesian Framework</dc:title>
  <dc:creator>A.D.F. Clarke &amp; A.E. Hughes</dc:creator>
  <cp:lastModifiedBy>Marreel, Lena</cp:lastModifiedBy>
  <cp:revision>1</cp:revision>
  <dcterms:created xsi:type="dcterms:W3CDTF">2022-08-03T08:45:31Z</dcterms:created>
  <dcterms:modified xsi:type="dcterms:W3CDTF">2022-08-03T09:27:05Z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2022-08-02T00:00:00Z</vt:filetime>
  </property>
  <property fmtid="{D5CDD505-2E9C-101B-9397-08002B2CF9AE}" pid="3" name="Creator">
    <vt:lpwstr>LaTeX via pandoc</vt:lpwstr>
  </property>
  <property fmtid="{D5CDD505-2E9C-101B-9397-08002B2CF9AE}" pid="4" name="LastSaved">
    <vt:filetime>2022-08-03T00:00:00Z</vt:filetime>
  </property>
  <property fmtid="{D5CDD505-2E9C-101B-9397-08002B2CF9AE}" pid="5" name="PTEX.Fullbanner">
    <vt:lpwstr>This is pdfTeX, Version 3.141592653-2.6-1.40.22 (TeX Live 2021) kpathsea version 6.3.3</vt:lpwstr>
  </property>
  <property fmtid="{D5CDD505-2E9C-101B-9397-08002B2CF9AE}" pid="6" name="Producer">
    <vt:lpwstr>pdfTeX-1.40.22</vt:lpwstr>
  </property>
</Properties>
</file>